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6"/>
  </p:notesMasterIdLst>
  <p:handoutMasterIdLst>
    <p:handoutMasterId r:id="rId27"/>
  </p:handoutMasterIdLst>
  <p:sldIdLst>
    <p:sldId id="256" r:id="rId8"/>
    <p:sldId id="271" r:id="rId9"/>
    <p:sldId id="322" r:id="rId10"/>
    <p:sldId id="327" r:id="rId11"/>
    <p:sldId id="328" r:id="rId12"/>
    <p:sldId id="329" r:id="rId13"/>
    <p:sldId id="330" r:id="rId14"/>
    <p:sldId id="331" r:id="rId15"/>
    <p:sldId id="332" r:id="rId16"/>
    <p:sldId id="323" r:id="rId17"/>
    <p:sldId id="324" r:id="rId18"/>
    <p:sldId id="333" r:id="rId19"/>
    <p:sldId id="334" r:id="rId20"/>
    <p:sldId id="335" r:id="rId21"/>
    <p:sldId id="337" r:id="rId22"/>
    <p:sldId id="336" r:id="rId23"/>
    <p:sldId id="339" r:id="rId24"/>
    <p:sldId id="305" r:id="rId2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6F0"/>
    <a:srgbClr val="FAFAFA"/>
    <a:srgbClr val="B91121"/>
    <a:srgbClr val="F7F7F7"/>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70667" autoAdjust="0"/>
  </p:normalViewPr>
  <p:slideViewPr>
    <p:cSldViewPr>
      <p:cViewPr varScale="1">
        <p:scale>
          <a:sx n="103" d="100"/>
          <a:sy n="103" d="100"/>
        </p:scale>
        <p:origin x="648" y="11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8527FB-FE76-4084-A4B5-73CF53F729C0}"/>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r>
              <a:rPr lang="en-US"/>
              <a:t>Day 1: Review</a:t>
            </a:r>
          </a:p>
        </p:txBody>
      </p:sp>
      <p:sp>
        <p:nvSpPr>
          <p:cNvPr id="3" name="Date Placeholder 2">
            <a:extLst>
              <a:ext uri="{FF2B5EF4-FFF2-40B4-BE49-F238E27FC236}">
                <a16:creationId xmlns:a16="http://schemas.microsoft.com/office/drawing/2014/main" id="{F568F02B-60BE-4335-BB92-C63482ECECC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0B56A58-A590-4E80-B82C-74619FEBD2E3}" type="datetimeFigureOut">
              <a:rPr lang="en-US" smtClean="0"/>
              <a:t>4/1/2020</a:t>
            </a:fld>
            <a:endParaRPr lang="en-US"/>
          </a:p>
        </p:txBody>
      </p:sp>
      <p:sp>
        <p:nvSpPr>
          <p:cNvPr id="4" name="Footer Placeholder 3">
            <a:extLst>
              <a:ext uri="{FF2B5EF4-FFF2-40B4-BE49-F238E27FC236}">
                <a16:creationId xmlns:a16="http://schemas.microsoft.com/office/drawing/2014/main" id="{6F42BD18-F090-4BB2-850A-B963921B9F2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2E43B56E-F6E0-4949-A734-CFDAEC45A37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127BCAE-15DD-4BC9-B0C3-7AE0B233AE80}" type="slidenum">
              <a:rPr lang="en-US" smtClean="0"/>
              <a:t>‹#›</a:t>
            </a:fld>
            <a:endParaRPr lang="en-US"/>
          </a:p>
        </p:txBody>
      </p:sp>
    </p:spTree>
    <p:extLst>
      <p:ext uri="{BB962C8B-B14F-4D97-AF65-F5344CB8AC3E}">
        <p14:creationId xmlns:p14="http://schemas.microsoft.com/office/powerpoint/2010/main" val="425029273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1: Review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4/1/2020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6647E0C-7E83-43EC-A4D1-094D0725F08E}"/>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D87EEA3-1ED5-47DC-AF04-7F2FC4300749}"/>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a user of the object want? Your code should cater to the customer. Don’t make the customer dock to your interface because it is easier for you to code.</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19520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there is no relationship between the board and the players! Does the board need to know who the players are? No … it just makes moves.</a:t>
            </a:r>
          </a:p>
          <a:p>
            <a:endParaRPr lang="en-US" dirty="0"/>
          </a:p>
          <a:p>
            <a:r>
              <a:rPr lang="en-US" dirty="0"/>
              <a:t>Are the players tied to a board? The certainly could be. Or maybe they are free to play on any board. When they are asked for a move, they are given the board to check.</a:t>
            </a:r>
          </a:p>
          <a:p>
            <a:endParaRPr lang="en-US" dirty="0"/>
          </a:p>
          <a:p>
            <a:r>
              <a:rPr lang="en-US" dirty="0"/>
              <a:t>What about the token? The player uses the token to decide on their move, but they could be playing several boards as different tokens? Picture a chess master walking around an arena playing several games at once. Or picture a “tic-tac-toe service” where you send the server the status of the board and the token and it sends you back a move. The player is really the “logic” object. Just an object to calculate moves with no intrinsic state or attributes.</a:t>
            </a:r>
          </a:p>
          <a:p>
            <a:endParaRPr lang="en-US" dirty="0"/>
          </a:p>
          <a:p>
            <a:r>
              <a:rPr lang="en-US" dirty="0"/>
              <a:t>Might make more sense to be tied in a stateful design where the computer’s logic depends on the path it took to the current move. The decoupling assumes that the player can figure out the next move from just the current state of the board. For tic-tac-toe, that seems fair. Maybe the player code consumes a lot of memory – like a lookup table of all possible games (tic tac tome). Having multiple copies one per player could be expensive. There are ways separate object could share the info, of course. But the “stateless” design allows the player to be shared directly.</a:t>
            </a:r>
          </a:p>
          <a:p>
            <a:endParaRPr lang="en-US" dirty="0"/>
          </a:p>
          <a:p>
            <a:r>
              <a:rPr lang="en-US" dirty="0"/>
              <a:t>These kinds of decisions and </a:t>
            </a:r>
            <a:r>
              <a:rPr lang="en-US" dirty="0" err="1"/>
              <a:t>redecisions</a:t>
            </a:r>
            <a:r>
              <a:rPr lang="en-US" dirty="0"/>
              <a:t> go back and forth. You need a crystal ball to see how the code will be used in the future. Having the players tied to the board seems more natural (there were two humans on the grass playing). I’ll show you both.</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105683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Boxes and arrows feel natural. Adopt your own style, or whatever your team is doing.</a:t>
            </a:r>
          </a:p>
          <a:p>
            <a:endParaRPr lang="en-US" dirty="0"/>
          </a:p>
          <a:p>
            <a:r>
              <a:rPr lang="en-US" dirty="0"/>
              <a:t>The Cell doesn’t know whose turn it is or whether it is being cleared to start a new game or because of program bug. That logic is in the board. The cell is created by the board, and is not visible to the outside world. The board is COMPOSED of cells. Easier as an array of tokens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3221549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person … the code that uses our objects</a:t>
            </a:r>
          </a:p>
          <a:p>
            <a:endParaRPr lang="en-US" dirty="0"/>
          </a:p>
          <a:p>
            <a:r>
              <a:rPr lang="en-US" dirty="0"/>
              <a:t>That’s what we want. Let’s go make the objects do this.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3886442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API we can think about the insides to make them work</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14</a:t>
            </a:fld>
            <a:endParaRPr lang="en-US"/>
          </a:p>
        </p:txBody>
      </p:sp>
    </p:spTree>
    <p:extLst>
      <p:ext uri="{BB962C8B-B14F-4D97-AF65-F5344CB8AC3E}">
        <p14:creationId xmlns:p14="http://schemas.microsoft.com/office/powerpoint/2010/main" val="1610412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15</a:t>
            </a:fld>
            <a:endParaRPr lang="en-US"/>
          </a:p>
        </p:txBody>
      </p:sp>
    </p:spTree>
    <p:extLst>
      <p:ext uri="{BB962C8B-B14F-4D97-AF65-F5344CB8AC3E}">
        <p14:creationId xmlns:p14="http://schemas.microsoft.com/office/powerpoint/2010/main" val="368113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18</a:t>
            </a:fld>
            <a:endParaRPr lang="en-US">
              <a:solidFill>
                <a:prstClr val="black"/>
              </a:solidFill>
            </a:endParaRPr>
          </a:p>
        </p:txBody>
      </p:sp>
      <p:sp>
        <p:nvSpPr>
          <p:cNvPr id="5" name="Footer Placeholder 4">
            <a:extLst>
              <a:ext uri="{FF2B5EF4-FFF2-40B4-BE49-F238E27FC236}">
                <a16:creationId xmlns:a16="http://schemas.microsoft.com/office/drawing/2014/main" id="{9D9DF557-7135-4E2B-B31C-E4F6D0DF35E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154F460-608A-4B22-8FFE-4F74FE171CE7}"/>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some additional reading about the web …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02A0CC14-43A1-4FBD-BCB5-30404BFB342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36FA928-ECE0-4D4C-80AD-DDD69936A485}"/>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timer, should it belong to player 1? Or the board? </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ABF3409F-30C1-4153-A81E-9036E16E9C8C}"/>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F9A39BC0-89FA-403C-B798-8FC03FCDDEE8}"/>
              </a:ext>
            </a:extLst>
          </p:cNvPr>
          <p:cNvSpPr>
            <a:spLocks noGrp="1"/>
          </p:cNvSpPr>
          <p:nvPr>
            <p:ph type="hdr" sz="quarter" idx="12"/>
          </p:nvPr>
        </p:nvSpPr>
        <p:spPr/>
        <p:txBody>
          <a:bodyPr/>
          <a:lstStyle/>
          <a:p>
            <a:r>
              <a:rPr lang="en-US"/>
              <a:t>Day 1: Review</a:t>
            </a:r>
          </a:p>
        </p:txBody>
      </p:sp>
    </p:spTree>
    <p:extLst>
      <p:ext uri="{BB962C8B-B14F-4D97-AF65-F5344CB8AC3E}">
        <p14:creationId xmlns:p14="http://schemas.microsoft.com/office/powerpoint/2010/main" val="273098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OO process</a:t>
            </a:r>
          </a:p>
          <a:p>
            <a:endParaRPr lang="en-US" dirty="0"/>
          </a:p>
          <a:p>
            <a:r>
              <a:rPr lang="en-US" dirty="0"/>
              <a:t>There can’t be a tie after player 2 (odd number of cells). #1 But it doesn’t hurt, and if we add it then the steps are the same#2. </a:t>
            </a:r>
          </a:p>
          <a:p>
            <a:endParaRPr lang="en-US" dirty="0"/>
          </a:p>
          <a:p>
            <a:r>
              <a:rPr lang="en-US" dirty="0"/>
              <a:t>#3 OK. They aren’t exactly the same, but we can parameterize the differences and pass them into the block of code #4 Like this. We pass the player and the token are independent of the code – not hard coded like before.</a:t>
            </a:r>
          </a:p>
          <a:p>
            <a:endParaRPr lang="en-US" dirty="0"/>
          </a:p>
          <a:p>
            <a:r>
              <a:rPr lang="en-US" dirty="0"/>
              <a:t>The code is less efficient. We waste time with a needless tie-check. We also waste time setting up a loop and pulling out the token and player (hard-coding is much faster) But we get SOFTWARE REUSE of code we’ve already written. Efficiency or Reuse? Fewer instructions mean less chance of mistakes. Easier to understand (think maintain). Is that worth the cost of runtime?</a:t>
            </a:r>
          </a:p>
          <a:p>
            <a:endParaRPr lang="en-US" dirty="0"/>
          </a:p>
          <a:p>
            <a:r>
              <a:rPr lang="en-US" dirty="0"/>
              <a:t>We also want our code to be as safe as possible. #5 Notice that the order of these checks is critical. The game can be a win without having an empty space, say if X wins on the last move. We can do some planning up front and avoid that gotcha completely!</a:t>
            </a:r>
          </a:p>
          <a:p>
            <a:endParaRPr lang="en-US" dirty="0"/>
          </a:p>
          <a:p>
            <a:r>
              <a:rPr lang="en-US" dirty="0"/>
              <a:t>#6 How about we check for win and tie with the same helper function. Afterall, both checks require looping over the entire board.</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88036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OO functions</a:t>
            </a:r>
          </a:p>
          <a:p>
            <a:endParaRPr lang="en-US" dirty="0"/>
          </a:p>
          <a:p>
            <a:r>
              <a:rPr lang="en-US" dirty="0"/>
              <a:t>Speaking of “helper functions”, let’s go ahead and think about functions we’ll need. What arguments to they take? What do they return? I’ll use C++ here since it forces us to think clearly about what the data is.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77892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4041001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We don’t need that fancy OO stuff! Objects … </a:t>
            </a:r>
            <a:r>
              <a:rPr lang="en-US" dirty="0" err="1"/>
              <a:t>pffft</a:t>
            </a:r>
            <a:r>
              <a:rPr lang="en-US" dirty="0"/>
              <a:t>.</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332569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pass the board structure to the functions. That’s exactly what we do with objects, but the syntax is easier.</a:t>
            </a:r>
          </a:p>
          <a:p>
            <a:endParaRPr lang="en-US" dirty="0"/>
          </a:p>
          <a:p>
            <a:r>
              <a:rPr lang="en-US" dirty="0"/>
              <a:t>The game logic doesn’t care where the move comes from. Yet the implementation to use is hardcoded … no room for additional move-makers (like computer players). No mechanism to allow for others.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4233787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pass the board structure to the functions. That’s exactly what we do with objects, but the syntax is easier.</a:t>
            </a:r>
          </a:p>
          <a:p>
            <a:endParaRPr lang="en-US" dirty="0"/>
          </a:p>
          <a:p>
            <a:r>
              <a:rPr lang="en-US" dirty="0"/>
              <a:t>OO … objects are created down in the code where they are used instead of up in global</a:t>
            </a:r>
          </a:p>
          <a:p>
            <a:r>
              <a:rPr lang="en-US" dirty="0"/>
              <a:t>The game logic doesn’t care where the move comes from. Yet the implementation to use is hardcoded … no room for additional move-makers (like computer players). No mechanism to allow for others.</a:t>
            </a:r>
          </a:p>
          <a:p>
            <a:endParaRPr lang="en-US" dirty="0"/>
          </a:p>
          <a:p>
            <a:r>
              <a:rPr lang="en-US" dirty="0"/>
              <a:t>For multiple boards notice the one you want is right up front … obvious</a:t>
            </a:r>
          </a:p>
        </p:txBody>
      </p:sp>
      <p:sp>
        <p:nvSpPr>
          <p:cNvPr id="4" name="Header Placeholder 3"/>
          <p:cNvSpPr>
            <a:spLocks noGrp="1"/>
          </p:cNvSpPr>
          <p:nvPr>
            <p:ph type="hdr" sz="quarter"/>
          </p:nvPr>
        </p:nvSpPr>
        <p:spPr/>
        <p:txBody>
          <a:bodyPr/>
          <a:lstStyle/>
          <a:p>
            <a:r>
              <a:rPr lang="en-US"/>
              <a:t>Day 1: Review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2216478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amazon.com/Tic-Tac-Autonomous-Playing-Book/dp/159474687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owardsdatascience.com/tic-tac-toe-creating-unbeatable-ai-with-minimax-algorithm-8af9e52c1e7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Tic Tac Toe Example</a:t>
            </a:r>
          </a:p>
        </p:txBody>
      </p:sp>
      <p:sp>
        <p:nvSpPr>
          <p:cNvPr id="3" name="Content Placeholder 2"/>
          <p:cNvSpPr>
            <a:spLocks noGrp="1"/>
          </p:cNvSpPr>
          <p:nvPr>
            <p:ph idx="1"/>
          </p:nvPr>
        </p:nvSpPr>
        <p:spPr>
          <a:xfrm>
            <a:off x="304800" y="1203960"/>
            <a:ext cx="5276850" cy="2362199"/>
          </a:xfrm>
        </p:spPr>
        <p:txBody>
          <a:bodyPr>
            <a:normAutofit/>
          </a:bodyPr>
          <a:lstStyle/>
          <a:p>
            <a:pPr>
              <a:buFont typeface="Arial" charset="0"/>
              <a:buChar char="•"/>
            </a:pPr>
            <a:r>
              <a:rPr lang="en-US" sz="2800" dirty="0"/>
              <a:t>Functional Implementation</a:t>
            </a:r>
          </a:p>
          <a:p>
            <a:pPr>
              <a:buFont typeface="Arial" charset="0"/>
              <a:buChar char="•"/>
            </a:pPr>
            <a:r>
              <a:rPr lang="en-US" sz="2800" dirty="0"/>
              <a:t>Finding the Objects</a:t>
            </a:r>
          </a:p>
          <a:p>
            <a:pPr>
              <a:buFont typeface="Arial" charset="0"/>
              <a:buChar char="•"/>
            </a:pPr>
            <a:r>
              <a:rPr lang="en-US" sz="2800" dirty="0"/>
              <a:t>Defining the API</a:t>
            </a:r>
          </a:p>
          <a:p>
            <a:pPr marL="0" indent="0">
              <a:buNone/>
            </a:pPr>
            <a:endParaRPr lang="en-US" sz="2800" dirty="0"/>
          </a:p>
        </p:txBody>
      </p:sp>
      <p:pic>
        <p:nvPicPr>
          <p:cNvPr id="5" name="Picture 4" descr="A table full of food&#10;&#10;Description automatically generated">
            <a:extLst>
              <a:ext uri="{FF2B5EF4-FFF2-40B4-BE49-F238E27FC236}">
                <a16:creationId xmlns:a16="http://schemas.microsoft.com/office/drawing/2014/main" id="{F0A9D064-6319-41F7-8099-7F8B5FFCAD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725983"/>
            <a:ext cx="3399736" cy="2266896"/>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What can the objects DO?</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10</a:t>
            </a:fld>
            <a:endParaRPr lang="en-US" dirty="0"/>
          </a:p>
        </p:txBody>
      </p:sp>
      <p:pic>
        <p:nvPicPr>
          <p:cNvPr id="9" name="Picture 8">
            <a:extLst>
              <a:ext uri="{FF2B5EF4-FFF2-40B4-BE49-F238E27FC236}">
                <a16:creationId xmlns:a16="http://schemas.microsoft.com/office/drawing/2014/main" id="{A91315B1-2635-430F-B46B-B2C5426CADAB}"/>
              </a:ext>
            </a:extLst>
          </p:cNvPr>
          <p:cNvPicPr>
            <a:picLocks noChangeAspect="1"/>
          </p:cNvPicPr>
          <p:nvPr/>
        </p:nvPicPr>
        <p:blipFill>
          <a:blip r:embed="rId3"/>
          <a:stretch>
            <a:fillRect/>
          </a:stretch>
        </p:blipFill>
        <p:spPr>
          <a:xfrm>
            <a:off x="2514600" y="1460684"/>
            <a:ext cx="3793894" cy="2215728"/>
          </a:xfrm>
          <a:prstGeom prst="rect">
            <a:avLst/>
          </a:prstGeom>
        </p:spPr>
      </p:pic>
      <p:sp>
        <p:nvSpPr>
          <p:cNvPr id="11" name="TextBox 10">
            <a:extLst>
              <a:ext uri="{FF2B5EF4-FFF2-40B4-BE49-F238E27FC236}">
                <a16:creationId xmlns:a16="http://schemas.microsoft.com/office/drawing/2014/main" id="{934D3BA2-2006-47DD-BCB3-6229E681E85D}"/>
              </a:ext>
            </a:extLst>
          </p:cNvPr>
          <p:cNvSpPr txBox="1"/>
          <p:nvPr/>
        </p:nvSpPr>
        <p:spPr>
          <a:xfrm>
            <a:off x="403860" y="2297919"/>
            <a:ext cx="1524000" cy="369332"/>
          </a:xfrm>
          <a:prstGeom prst="rect">
            <a:avLst/>
          </a:prstGeom>
          <a:noFill/>
        </p:spPr>
        <p:txBody>
          <a:bodyPr wrap="square" rtlCol="0">
            <a:spAutoFit/>
          </a:bodyPr>
          <a:lstStyle/>
          <a:p>
            <a:r>
              <a:rPr lang="en-US" dirty="0"/>
              <a:t>Board</a:t>
            </a:r>
          </a:p>
        </p:txBody>
      </p:sp>
      <p:sp>
        <p:nvSpPr>
          <p:cNvPr id="12" name="TextBox 11">
            <a:extLst>
              <a:ext uri="{FF2B5EF4-FFF2-40B4-BE49-F238E27FC236}">
                <a16:creationId xmlns:a16="http://schemas.microsoft.com/office/drawing/2014/main" id="{85B73C25-9FD1-4C5A-95FF-5FE2B5F3D5D2}"/>
              </a:ext>
            </a:extLst>
          </p:cNvPr>
          <p:cNvSpPr txBox="1"/>
          <p:nvPr/>
        </p:nvSpPr>
        <p:spPr>
          <a:xfrm>
            <a:off x="5406392" y="3901658"/>
            <a:ext cx="822094" cy="369332"/>
          </a:xfrm>
          <a:prstGeom prst="rect">
            <a:avLst/>
          </a:prstGeom>
          <a:noFill/>
        </p:spPr>
        <p:txBody>
          <a:bodyPr wrap="square" rtlCol="0">
            <a:spAutoFit/>
          </a:bodyPr>
          <a:lstStyle/>
          <a:p>
            <a:r>
              <a:rPr lang="en-US" dirty="0"/>
              <a:t>Cell</a:t>
            </a:r>
          </a:p>
        </p:txBody>
      </p:sp>
      <p:sp>
        <p:nvSpPr>
          <p:cNvPr id="15" name="TextBox 14">
            <a:extLst>
              <a:ext uri="{FF2B5EF4-FFF2-40B4-BE49-F238E27FC236}">
                <a16:creationId xmlns:a16="http://schemas.microsoft.com/office/drawing/2014/main" id="{7BDB8E8B-31CD-4696-9978-E74035CA5D0B}"/>
              </a:ext>
            </a:extLst>
          </p:cNvPr>
          <p:cNvSpPr txBox="1"/>
          <p:nvPr/>
        </p:nvSpPr>
        <p:spPr>
          <a:xfrm>
            <a:off x="6432753" y="655284"/>
            <a:ext cx="1524000" cy="369332"/>
          </a:xfrm>
          <a:prstGeom prst="rect">
            <a:avLst/>
          </a:prstGeom>
          <a:noFill/>
        </p:spPr>
        <p:txBody>
          <a:bodyPr wrap="square" rtlCol="0">
            <a:spAutoFit/>
          </a:bodyPr>
          <a:lstStyle/>
          <a:p>
            <a:r>
              <a:rPr lang="en-US" dirty="0"/>
              <a:t>Each Player</a:t>
            </a:r>
          </a:p>
        </p:txBody>
      </p:sp>
      <p:cxnSp>
        <p:nvCxnSpPr>
          <p:cNvPr id="29" name="Straight Arrow Connector 28">
            <a:extLst>
              <a:ext uri="{FF2B5EF4-FFF2-40B4-BE49-F238E27FC236}">
                <a16:creationId xmlns:a16="http://schemas.microsoft.com/office/drawing/2014/main" id="{12E478CE-1064-460B-90E0-8606A53B2D0D}"/>
              </a:ext>
            </a:extLst>
          </p:cNvPr>
          <p:cNvCxnSpPr>
            <a:cxnSpLocks/>
          </p:cNvCxnSpPr>
          <p:nvPr/>
        </p:nvCxnSpPr>
        <p:spPr>
          <a:xfrm>
            <a:off x="1219200" y="2495550"/>
            <a:ext cx="1371600" cy="685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CEA270-5228-4E30-A9C4-40AE66F2712A}"/>
              </a:ext>
            </a:extLst>
          </p:cNvPr>
          <p:cNvCxnSpPr>
            <a:cxnSpLocks/>
          </p:cNvCxnSpPr>
          <p:nvPr/>
        </p:nvCxnSpPr>
        <p:spPr>
          <a:xfrm flipH="1" flipV="1">
            <a:off x="5212080" y="3314700"/>
            <a:ext cx="277697" cy="586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4AED6A-EAF0-455E-8684-3C85F236210B}"/>
              </a:ext>
            </a:extLst>
          </p:cNvPr>
          <p:cNvCxnSpPr>
            <a:cxnSpLocks/>
            <a:stCxn id="15" idx="1"/>
          </p:cNvCxnSpPr>
          <p:nvPr/>
        </p:nvCxnSpPr>
        <p:spPr>
          <a:xfrm flipH="1">
            <a:off x="4866237" y="839950"/>
            <a:ext cx="1566516" cy="7671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6DAFF6-65BE-45C1-9F79-BAC46B6D7811}"/>
              </a:ext>
            </a:extLst>
          </p:cNvPr>
          <p:cNvSpPr txBox="1"/>
          <p:nvPr/>
        </p:nvSpPr>
        <p:spPr>
          <a:xfrm>
            <a:off x="5489777" y="4149145"/>
            <a:ext cx="2279246" cy="461665"/>
          </a:xfrm>
          <a:prstGeom prst="rect">
            <a:avLst/>
          </a:prstGeom>
          <a:noFill/>
        </p:spPr>
        <p:txBody>
          <a:bodyPr wrap="square" rtlCol="0">
            <a:spAutoFit/>
          </a:bodyPr>
          <a:lstStyle/>
          <a:p>
            <a:pPr marL="171450" indent="-171450">
              <a:buFontTx/>
              <a:buChar char="-"/>
            </a:pPr>
            <a:r>
              <a:rPr lang="en-US" sz="1200" dirty="0">
                <a:solidFill>
                  <a:srgbClr val="00B050"/>
                </a:solidFill>
              </a:rPr>
              <a:t>Constructor()</a:t>
            </a:r>
          </a:p>
          <a:p>
            <a:pPr marL="171450" indent="-171450">
              <a:buFontTx/>
              <a:buChar char="-"/>
            </a:pPr>
            <a:r>
              <a:rPr lang="en-US" sz="1200" dirty="0">
                <a:solidFill>
                  <a:schemeClr val="accent1"/>
                </a:solidFill>
              </a:rPr>
              <a:t>Set(Token)</a:t>
            </a:r>
          </a:p>
        </p:txBody>
      </p:sp>
      <p:sp>
        <p:nvSpPr>
          <p:cNvPr id="49" name="TextBox 48">
            <a:extLst>
              <a:ext uri="{FF2B5EF4-FFF2-40B4-BE49-F238E27FC236}">
                <a16:creationId xmlns:a16="http://schemas.microsoft.com/office/drawing/2014/main" id="{4B2A214C-710C-46AE-8C03-1F76CA34A924}"/>
              </a:ext>
            </a:extLst>
          </p:cNvPr>
          <p:cNvSpPr txBox="1"/>
          <p:nvPr/>
        </p:nvSpPr>
        <p:spPr>
          <a:xfrm>
            <a:off x="381000" y="2587142"/>
            <a:ext cx="2279246" cy="1015663"/>
          </a:xfrm>
          <a:prstGeom prst="rect">
            <a:avLst/>
          </a:prstGeom>
          <a:noFill/>
        </p:spPr>
        <p:txBody>
          <a:bodyPr wrap="square" rtlCol="0">
            <a:spAutoFit/>
          </a:bodyPr>
          <a:lstStyle/>
          <a:p>
            <a:pPr marL="171450" indent="-171450">
              <a:buFontTx/>
              <a:buChar char="-"/>
            </a:pPr>
            <a:r>
              <a:rPr lang="en-US" sz="1200" dirty="0">
                <a:solidFill>
                  <a:srgbClr val="00B050"/>
                </a:solidFill>
              </a:rPr>
              <a:t>Constructor()</a:t>
            </a:r>
          </a:p>
          <a:p>
            <a:pPr marL="171450" indent="-171450">
              <a:buFontTx/>
              <a:buChar char="-"/>
            </a:pPr>
            <a:r>
              <a:rPr lang="en-US" sz="1200" dirty="0" err="1">
                <a:solidFill>
                  <a:schemeClr val="accent1"/>
                </a:solidFill>
              </a:rPr>
              <a:t>StartNewGame</a:t>
            </a:r>
            <a:r>
              <a:rPr lang="en-US" sz="1200" dirty="0">
                <a:solidFill>
                  <a:schemeClr val="accent1"/>
                </a:solidFill>
              </a:rPr>
              <a:t>() : void</a:t>
            </a:r>
          </a:p>
          <a:p>
            <a:pPr marL="171450" indent="-171450">
              <a:buFontTx/>
              <a:buChar char="-"/>
            </a:pPr>
            <a:r>
              <a:rPr lang="en-US" sz="1200" dirty="0" err="1">
                <a:solidFill>
                  <a:schemeClr val="accent1"/>
                </a:solidFill>
              </a:rPr>
              <a:t>PlaceToken</a:t>
            </a:r>
            <a:r>
              <a:rPr lang="en-US" sz="1200" dirty="0">
                <a:solidFill>
                  <a:schemeClr val="accent1"/>
                </a:solidFill>
              </a:rPr>
              <a:t>(</a:t>
            </a:r>
            <a:r>
              <a:rPr lang="en-US" sz="1200" dirty="0" err="1">
                <a:solidFill>
                  <a:schemeClr val="accent1"/>
                </a:solidFill>
              </a:rPr>
              <a:t>int,Token</a:t>
            </a:r>
            <a:r>
              <a:rPr lang="en-US" sz="1200" dirty="0">
                <a:solidFill>
                  <a:schemeClr val="accent1"/>
                </a:solidFill>
              </a:rPr>
              <a:t>) : void</a:t>
            </a:r>
          </a:p>
          <a:p>
            <a:pPr marL="171450" indent="-171450">
              <a:buFontTx/>
              <a:buChar char="-"/>
            </a:pPr>
            <a:r>
              <a:rPr lang="en-US" sz="1200" dirty="0" err="1">
                <a:solidFill>
                  <a:schemeClr val="accent1"/>
                </a:solidFill>
              </a:rPr>
              <a:t>GetToken</a:t>
            </a:r>
            <a:r>
              <a:rPr lang="en-US" sz="1200" dirty="0">
                <a:solidFill>
                  <a:schemeClr val="accent1"/>
                </a:solidFill>
              </a:rPr>
              <a:t>(int) : Token</a:t>
            </a:r>
          </a:p>
          <a:p>
            <a:pPr marL="171450" indent="-171450">
              <a:buFontTx/>
              <a:buChar char="-"/>
            </a:pPr>
            <a:r>
              <a:rPr lang="en-US" sz="1200" dirty="0">
                <a:solidFill>
                  <a:schemeClr val="accent1"/>
                </a:solidFill>
              </a:rPr>
              <a:t>Print() : void</a:t>
            </a:r>
          </a:p>
        </p:txBody>
      </p:sp>
      <p:sp>
        <p:nvSpPr>
          <p:cNvPr id="51" name="TextBox 50">
            <a:extLst>
              <a:ext uri="{FF2B5EF4-FFF2-40B4-BE49-F238E27FC236}">
                <a16:creationId xmlns:a16="http://schemas.microsoft.com/office/drawing/2014/main" id="{AC0BCF47-464C-4AA1-843F-4912D3E18CA6}"/>
              </a:ext>
            </a:extLst>
          </p:cNvPr>
          <p:cNvSpPr txBox="1"/>
          <p:nvPr/>
        </p:nvSpPr>
        <p:spPr>
          <a:xfrm>
            <a:off x="6425133" y="960842"/>
            <a:ext cx="2279246" cy="1015663"/>
          </a:xfrm>
          <a:prstGeom prst="rect">
            <a:avLst/>
          </a:prstGeom>
          <a:noFill/>
        </p:spPr>
        <p:txBody>
          <a:bodyPr wrap="square" rtlCol="0">
            <a:spAutoFit/>
          </a:bodyPr>
          <a:lstStyle/>
          <a:p>
            <a:pPr marL="171450" indent="-171450">
              <a:buFontTx/>
              <a:buChar char="-"/>
            </a:pPr>
            <a:r>
              <a:rPr lang="en-US" sz="1200" dirty="0">
                <a:solidFill>
                  <a:srgbClr val="00B050"/>
                </a:solidFill>
              </a:rPr>
              <a:t>Constructor(</a:t>
            </a:r>
            <a:r>
              <a:rPr lang="en-US" sz="1200" dirty="0" err="1">
                <a:solidFill>
                  <a:srgbClr val="00B050"/>
                </a:solidFill>
              </a:rPr>
              <a:t>Token,Board</a:t>
            </a:r>
            <a:r>
              <a:rPr lang="en-US" sz="1200" dirty="0">
                <a:solidFill>
                  <a:srgbClr val="00B050"/>
                </a:solidFill>
              </a:rPr>
              <a:t>)</a:t>
            </a:r>
          </a:p>
          <a:p>
            <a:pPr marL="171450" indent="-171450">
              <a:buFontTx/>
              <a:buChar char="-"/>
            </a:pPr>
            <a:r>
              <a:rPr lang="en-US" sz="1200" dirty="0" err="1">
                <a:solidFill>
                  <a:schemeClr val="accent1"/>
                </a:solidFill>
              </a:rPr>
              <a:t>GetMove</a:t>
            </a:r>
            <a:r>
              <a:rPr lang="en-US" sz="1200" dirty="0">
                <a:solidFill>
                  <a:schemeClr val="accent1"/>
                </a:solidFill>
              </a:rPr>
              <a:t>() : int</a:t>
            </a:r>
          </a:p>
          <a:p>
            <a:pPr marL="171450" indent="-171450">
              <a:buFontTx/>
              <a:buChar char="-"/>
            </a:pPr>
            <a:endParaRPr lang="en-US" sz="1200" dirty="0">
              <a:solidFill>
                <a:schemeClr val="accent1"/>
              </a:solidFill>
            </a:endParaRPr>
          </a:p>
          <a:p>
            <a:pPr marL="171450" indent="-171450">
              <a:buFontTx/>
              <a:buChar char="-"/>
            </a:pPr>
            <a:r>
              <a:rPr lang="en-US" sz="1200" dirty="0">
                <a:solidFill>
                  <a:srgbClr val="00B050"/>
                </a:solidFill>
              </a:rPr>
              <a:t>Constructor()</a:t>
            </a:r>
          </a:p>
          <a:p>
            <a:pPr marL="171450" indent="-171450">
              <a:buFontTx/>
              <a:buChar char="-"/>
            </a:pPr>
            <a:r>
              <a:rPr lang="en-US" sz="1200" dirty="0" err="1">
                <a:solidFill>
                  <a:schemeClr val="accent1"/>
                </a:solidFill>
              </a:rPr>
              <a:t>GetMove</a:t>
            </a:r>
            <a:r>
              <a:rPr lang="en-US" sz="1200" dirty="0">
                <a:solidFill>
                  <a:schemeClr val="accent1"/>
                </a:solidFill>
              </a:rPr>
              <a:t>(</a:t>
            </a:r>
            <a:r>
              <a:rPr lang="en-US" sz="1200" dirty="0" err="1">
                <a:solidFill>
                  <a:schemeClr val="accent1"/>
                </a:solidFill>
              </a:rPr>
              <a:t>Token,Board</a:t>
            </a:r>
            <a:r>
              <a:rPr lang="en-US" sz="1200" dirty="0">
                <a:solidFill>
                  <a:schemeClr val="accent1"/>
                </a:solidFill>
              </a:rPr>
              <a:t>): int</a:t>
            </a:r>
          </a:p>
        </p:txBody>
      </p:sp>
      <p:sp>
        <p:nvSpPr>
          <p:cNvPr id="39" name="TextBox 38">
            <a:extLst>
              <a:ext uri="{FF2B5EF4-FFF2-40B4-BE49-F238E27FC236}">
                <a16:creationId xmlns:a16="http://schemas.microsoft.com/office/drawing/2014/main" id="{6DC1EFF9-5958-4C4F-A3B8-D0E95E1CD450}"/>
              </a:ext>
            </a:extLst>
          </p:cNvPr>
          <p:cNvSpPr txBox="1"/>
          <p:nvPr/>
        </p:nvSpPr>
        <p:spPr>
          <a:xfrm>
            <a:off x="2708128" y="3759127"/>
            <a:ext cx="822094" cy="369332"/>
          </a:xfrm>
          <a:prstGeom prst="rect">
            <a:avLst/>
          </a:prstGeom>
          <a:noFill/>
        </p:spPr>
        <p:txBody>
          <a:bodyPr wrap="square" rtlCol="0">
            <a:spAutoFit/>
          </a:bodyPr>
          <a:lstStyle/>
          <a:p>
            <a:r>
              <a:rPr lang="en-US" dirty="0"/>
              <a:t>Token</a:t>
            </a:r>
          </a:p>
        </p:txBody>
      </p:sp>
      <p:sp>
        <p:nvSpPr>
          <p:cNvPr id="40" name="TextBox 39">
            <a:extLst>
              <a:ext uri="{FF2B5EF4-FFF2-40B4-BE49-F238E27FC236}">
                <a16:creationId xmlns:a16="http://schemas.microsoft.com/office/drawing/2014/main" id="{619B2386-4FE2-40F7-8F30-7D2C9B5F180F}"/>
              </a:ext>
            </a:extLst>
          </p:cNvPr>
          <p:cNvSpPr txBox="1"/>
          <p:nvPr/>
        </p:nvSpPr>
        <p:spPr>
          <a:xfrm>
            <a:off x="2743631" y="4066313"/>
            <a:ext cx="2279246" cy="461665"/>
          </a:xfrm>
          <a:prstGeom prst="rect">
            <a:avLst/>
          </a:prstGeom>
          <a:noFill/>
        </p:spPr>
        <p:txBody>
          <a:bodyPr wrap="square" rtlCol="0">
            <a:spAutoFit/>
          </a:bodyPr>
          <a:lstStyle/>
          <a:p>
            <a:r>
              <a:rPr lang="en-US" sz="1200" dirty="0">
                <a:solidFill>
                  <a:schemeClr val="accent1"/>
                </a:solidFill>
              </a:rPr>
              <a:t>What are these? Single letters?</a:t>
            </a:r>
          </a:p>
          <a:p>
            <a:r>
              <a:rPr lang="en-US" sz="1200" dirty="0">
                <a:solidFill>
                  <a:schemeClr val="accent1"/>
                </a:solidFill>
              </a:rPr>
              <a:t>Numbers (0,1,2)? An ENUM?</a:t>
            </a:r>
          </a:p>
        </p:txBody>
      </p:sp>
      <p:cxnSp>
        <p:nvCxnSpPr>
          <p:cNvPr id="42" name="Straight Arrow Connector 41">
            <a:extLst>
              <a:ext uri="{FF2B5EF4-FFF2-40B4-BE49-F238E27FC236}">
                <a16:creationId xmlns:a16="http://schemas.microsoft.com/office/drawing/2014/main" id="{92B0641D-35C0-4116-A5A7-4AAC598A75DE}"/>
              </a:ext>
            </a:extLst>
          </p:cNvPr>
          <p:cNvCxnSpPr>
            <a:cxnSpLocks/>
          </p:cNvCxnSpPr>
          <p:nvPr/>
        </p:nvCxnSpPr>
        <p:spPr>
          <a:xfrm flipV="1">
            <a:off x="3118487" y="3577884"/>
            <a:ext cx="678827" cy="211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76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xEl>
                                              <p:pRg st="1" end="1"/>
                                            </p:txEl>
                                          </p:spTgt>
                                        </p:tgtEl>
                                        <p:attrNameLst>
                                          <p:attrName>style.visibility</p:attrName>
                                        </p:attrNameLst>
                                      </p:cBhvr>
                                      <p:to>
                                        <p:strVal val="visible"/>
                                      </p:to>
                                    </p:set>
                                    <p:animEffect transition="in" filter="fade">
                                      <p:cBhvr>
                                        <p:cTn id="12" dur="500"/>
                                        <p:tgtEl>
                                          <p:spTgt spid="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xEl>
                                              <p:pRg st="2" end="2"/>
                                            </p:txEl>
                                          </p:spTgt>
                                        </p:tgtEl>
                                        <p:attrNameLst>
                                          <p:attrName>style.visibility</p:attrName>
                                        </p:attrNameLst>
                                      </p:cBhvr>
                                      <p:to>
                                        <p:strVal val="visible"/>
                                      </p:to>
                                    </p:set>
                                    <p:animEffect transition="in" filter="fade">
                                      <p:cBhvr>
                                        <p:cTn id="17" dur="500"/>
                                        <p:tgtEl>
                                          <p:spTgt spid="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xEl>
                                              <p:pRg st="3" end="3"/>
                                            </p:txEl>
                                          </p:spTgt>
                                        </p:tgtEl>
                                        <p:attrNameLst>
                                          <p:attrName>style.visibility</p:attrName>
                                        </p:attrNameLst>
                                      </p:cBhvr>
                                      <p:to>
                                        <p:strVal val="visible"/>
                                      </p:to>
                                    </p:set>
                                    <p:animEffect transition="in" filter="fade">
                                      <p:cBhvr>
                                        <p:cTn id="22" dur="500"/>
                                        <p:tgtEl>
                                          <p:spTgt spid="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xEl>
                                              <p:pRg st="4" end="4"/>
                                            </p:txEl>
                                          </p:spTgt>
                                        </p:tgtEl>
                                        <p:attrNameLst>
                                          <p:attrName>style.visibility</p:attrName>
                                        </p:attrNameLst>
                                      </p:cBhvr>
                                      <p:to>
                                        <p:strVal val="visible"/>
                                      </p:to>
                                    </p:set>
                                    <p:animEffect transition="in" filter="fade">
                                      <p:cBhvr>
                                        <p:cTn id="27" dur="500"/>
                                        <p:tgtEl>
                                          <p:spTgt spid="4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
                                            <p:txEl>
                                              <p:pRg st="0" end="0"/>
                                            </p:txEl>
                                          </p:spTgt>
                                        </p:tgtEl>
                                        <p:attrNameLst>
                                          <p:attrName>style.visibility</p:attrName>
                                        </p:attrNameLst>
                                      </p:cBhvr>
                                      <p:to>
                                        <p:strVal val="visible"/>
                                      </p:to>
                                    </p:set>
                                    <p:animEffect transition="in" filter="fade">
                                      <p:cBhvr>
                                        <p:cTn id="32" dur="500"/>
                                        <p:tgtEl>
                                          <p:spTgt spid="4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xEl>
                                              <p:pRg st="1" end="1"/>
                                            </p:txEl>
                                          </p:spTgt>
                                        </p:tgtEl>
                                        <p:attrNameLst>
                                          <p:attrName>style.visibility</p:attrName>
                                        </p:attrNameLst>
                                      </p:cBhvr>
                                      <p:to>
                                        <p:strVal val="visible"/>
                                      </p:to>
                                    </p:set>
                                    <p:animEffect transition="in" filter="fade">
                                      <p:cBhvr>
                                        <p:cTn id="37" dur="500"/>
                                        <p:tgtEl>
                                          <p:spTgt spid="4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
                                            <p:txEl>
                                              <p:pRg st="0" end="0"/>
                                            </p:txEl>
                                          </p:spTgt>
                                        </p:tgtEl>
                                        <p:attrNameLst>
                                          <p:attrName>style.visibility</p:attrName>
                                        </p:attrNameLst>
                                      </p:cBhvr>
                                      <p:to>
                                        <p:strVal val="visible"/>
                                      </p:to>
                                    </p:set>
                                    <p:animEffect transition="in" filter="fade">
                                      <p:cBhvr>
                                        <p:cTn id="42" dur="500"/>
                                        <p:tgtEl>
                                          <p:spTgt spid="5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
                                            <p:txEl>
                                              <p:pRg st="1" end="1"/>
                                            </p:txEl>
                                          </p:spTgt>
                                        </p:tgtEl>
                                        <p:attrNameLst>
                                          <p:attrName>style.visibility</p:attrName>
                                        </p:attrNameLst>
                                      </p:cBhvr>
                                      <p:to>
                                        <p:strVal val="visible"/>
                                      </p:to>
                                    </p:set>
                                    <p:animEffect transition="in" filter="fade">
                                      <p:cBhvr>
                                        <p:cTn id="47" dur="500"/>
                                        <p:tgtEl>
                                          <p:spTgt spid="51">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
                                            <p:txEl>
                                              <p:pRg st="3" end="3"/>
                                            </p:txEl>
                                          </p:spTgt>
                                        </p:tgtEl>
                                        <p:attrNameLst>
                                          <p:attrName>style.visibility</p:attrName>
                                        </p:attrNameLst>
                                      </p:cBhvr>
                                      <p:to>
                                        <p:strVal val="visible"/>
                                      </p:to>
                                    </p:set>
                                    <p:animEffect transition="in" filter="fade">
                                      <p:cBhvr>
                                        <p:cTn id="52" dur="500"/>
                                        <p:tgtEl>
                                          <p:spTgt spid="51">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1">
                                            <p:txEl>
                                              <p:pRg st="4" end="4"/>
                                            </p:txEl>
                                          </p:spTgt>
                                        </p:tgtEl>
                                        <p:attrNameLst>
                                          <p:attrName>style.visibility</p:attrName>
                                        </p:attrNameLst>
                                      </p:cBhvr>
                                      <p:to>
                                        <p:strVal val="visible"/>
                                      </p:to>
                                    </p:set>
                                    <p:animEffect transition="in" filter="fade">
                                      <p:cBhvr>
                                        <p:cTn id="57"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DA2C7-E165-42A4-9430-E46C65251301}"/>
              </a:ext>
            </a:extLst>
          </p:cNvPr>
          <p:cNvSpPr>
            <a:spLocks noGrp="1"/>
          </p:cNvSpPr>
          <p:nvPr>
            <p:ph type="title"/>
          </p:nvPr>
        </p:nvSpPr>
        <p:spPr/>
        <p:txBody>
          <a:bodyPr/>
          <a:lstStyle/>
          <a:p>
            <a:r>
              <a:rPr lang="en-US" dirty="0"/>
              <a:t>Informal Design</a:t>
            </a:r>
          </a:p>
        </p:txBody>
      </p:sp>
      <p:sp>
        <p:nvSpPr>
          <p:cNvPr id="4" name="Slide Number Placeholder 3">
            <a:extLst>
              <a:ext uri="{FF2B5EF4-FFF2-40B4-BE49-F238E27FC236}">
                <a16:creationId xmlns:a16="http://schemas.microsoft.com/office/drawing/2014/main" id="{BEBFE109-48E3-42A2-A6A6-3AA03D74764E}"/>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5" name="Rectangle 4">
            <a:extLst>
              <a:ext uri="{FF2B5EF4-FFF2-40B4-BE49-F238E27FC236}">
                <a16:creationId xmlns:a16="http://schemas.microsoft.com/office/drawing/2014/main" id="{F41FD828-E653-44B0-B665-D3753074B09F}"/>
              </a:ext>
            </a:extLst>
          </p:cNvPr>
          <p:cNvSpPr/>
          <p:nvPr/>
        </p:nvSpPr>
        <p:spPr>
          <a:xfrm>
            <a:off x="4724400" y="1743710"/>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Rectangle 5">
            <a:extLst>
              <a:ext uri="{FF2B5EF4-FFF2-40B4-BE49-F238E27FC236}">
                <a16:creationId xmlns:a16="http://schemas.microsoft.com/office/drawing/2014/main" id="{14AAACFB-BFC2-4056-AB55-6CA420D2620B}"/>
              </a:ext>
            </a:extLst>
          </p:cNvPr>
          <p:cNvSpPr/>
          <p:nvPr/>
        </p:nvSpPr>
        <p:spPr>
          <a:xfrm>
            <a:off x="4724400" y="2429510"/>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6">
            <a:extLst>
              <a:ext uri="{FF2B5EF4-FFF2-40B4-BE49-F238E27FC236}">
                <a16:creationId xmlns:a16="http://schemas.microsoft.com/office/drawing/2014/main" id="{D4CD595D-4DE1-4DF6-B74D-BE233FF05A6B}"/>
              </a:ext>
            </a:extLst>
          </p:cNvPr>
          <p:cNvSpPr/>
          <p:nvPr/>
        </p:nvSpPr>
        <p:spPr>
          <a:xfrm>
            <a:off x="4724400" y="3115310"/>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ectangle 7">
            <a:extLst>
              <a:ext uri="{FF2B5EF4-FFF2-40B4-BE49-F238E27FC236}">
                <a16:creationId xmlns:a16="http://schemas.microsoft.com/office/drawing/2014/main" id="{4858C08A-B60F-4828-BB6B-12199E1B1BB0}"/>
              </a:ext>
            </a:extLst>
          </p:cNvPr>
          <p:cNvSpPr/>
          <p:nvPr/>
        </p:nvSpPr>
        <p:spPr>
          <a:xfrm>
            <a:off x="5410200" y="3115310"/>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8">
            <a:extLst>
              <a:ext uri="{FF2B5EF4-FFF2-40B4-BE49-F238E27FC236}">
                <a16:creationId xmlns:a16="http://schemas.microsoft.com/office/drawing/2014/main" id="{B5F7F623-4523-4E27-9474-5BEB4DD2618B}"/>
              </a:ext>
            </a:extLst>
          </p:cNvPr>
          <p:cNvSpPr/>
          <p:nvPr/>
        </p:nvSpPr>
        <p:spPr>
          <a:xfrm>
            <a:off x="5410200" y="242887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Rectangle 9">
            <a:extLst>
              <a:ext uri="{FF2B5EF4-FFF2-40B4-BE49-F238E27FC236}">
                <a16:creationId xmlns:a16="http://schemas.microsoft.com/office/drawing/2014/main" id="{CC573D01-C07E-42D0-A351-DF20BD84393F}"/>
              </a:ext>
            </a:extLst>
          </p:cNvPr>
          <p:cNvSpPr/>
          <p:nvPr/>
        </p:nvSpPr>
        <p:spPr>
          <a:xfrm>
            <a:off x="5410200" y="174307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10">
            <a:extLst>
              <a:ext uri="{FF2B5EF4-FFF2-40B4-BE49-F238E27FC236}">
                <a16:creationId xmlns:a16="http://schemas.microsoft.com/office/drawing/2014/main" id="{5AA2E781-4452-4710-BB2C-D92997BD9324}"/>
              </a:ext>
            </a:extLst>
          </p:cNvPr>
          <p:cNvSpPr/>
          <p:nvPr/>
        </p:nvSpPr>
        <p:spPr>
          <a:xfrm>
            <a:off x="6210300" y="162877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1DEDC357-89EB-47FC-83AA-AA774EF3B3CE}"/>
              </a:ext>
            </a:extLst>
          </p:cNvPr>
          <p:cNvSpPr/>
          <p:nvPr/>
        </p:nvSpPr>
        <p:spPr>
          <a:xfrm>
            <a:off x="6096000" y="242760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Rectangle 12">
            <a:extLst>
              <a:ext uri="{FF2B5EF4-FFF2-40B4-BE49-F238E27FC236}">
                <a16:creationId xmlns:a16="http://schemas.microsoft.com/office/drawing/2014/main" id="{4A43D2F4-1261-42E1-AB1A-075BDBB827EC}"/>
              </a:ext>
            </a:extLst>
          </p:cNvPr>
          <p:cNvSpPr/>
          <p:nvPr/>
        </p:nvSpPr>
        <p:spPr>
          <a:xfrm>
            <a:off x="6096000" y="311467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Text Box 16">
            <a:extLst>
              <a:ext uri="{FF2B5EF4-FFF2-40B4-BE49-F238E27FC236}">
                <a16:creationId xmlns:a16="http://schemas.microsoft.com/office/drawing/2014/main" id="{123B2F7E-8936-4DC8-9B8A-FC92F0D0039A}"/>
              </a:ext>
            </a:extLst>
          </p:cNvPr>
          <p:cNvSpPr txBox="1"/>
          <p:nvPr/>
        </p:nvSpPr>
        <p:spPr>
          <a:xfrm>
            <a:off x="4695825" y="1413510"/>
            <a:ext cx="1028700" cy="12579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7200" b="1" dirty="0">
                <a:solidFill>
                  <a:srgbClr val="C00000"/>
                </a:solidFill>
                <a:effectLst/>
                <a:latin typeface="Bradley Hand ITC" panose="03070402050302030203" pitchFamily="66" charset="0"/>
                <a:ea typeface="Calibri" panose="020F0502020204030204" pitchFamily="34" charset="0"/>
                <a:cs typeface="Times New Roman" panose="02020603050405020304" pitchFamily="18" charset="0"/>
              </a:rPr>
              <a:t>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6">
            <a:extLst>
              <a:ext uri="{FF2B5EF4-FFF2-40B4-BE49-F238E27FC236}">
                <a16:creationId xmlns:a16="http://schemas.microsoft.com/office/drawing/2014/main" id="{BE33331C-1B07-4067-A1EF-08BF06255439}"/>
              </a:ext>
            </a:extLst>
          </p:cNvPr>
          <p:cNvSpPr txBox="1"/>
          <p:nvPr/>
        </p:nvSpPr>
        <p:spPr>
          <a:xfrm>
            <a:off x="5324475" y="2134235"/>
            <a:ext cx="1028700" cy="12579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800"/>
              </a:spcAft>
            </a:pPr>
            <a:r>
              <a:rPr lang="en-US" sz="7200" b="1" dirty="0">
                <a:solidFill>
                  <a:srgbClr val="00B050"/>
                </a:solidFill>
                <a:effectLst/>
                <a:latin typeface="Bradley Hand ITC" panose="03070402050302030203" pitchFamily="66" charset="0"/>
                <a:ea typeface="Calibri" panose="020F0502020204030204" pitchFamily="34" charset="0"/>
                <a:cs typeface="Times New Roman" panose="02020603050405020304" pitchFamily="18" charset="0"/>
              </a:rPr>
              <a:t>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18">
            <a:extLst>
              <a:ext uri="{FF2B5EF4-FFF2-40B4-BE49-F238E27FC236}">
                <a16:creationId xmlns:a16="http://schemas.microsoft.com/office/drawing/2014/main" id="{76060844-F83D-460A-8D0B-9ED8DBE40FC0}"/>
              </a:ext>
            </a:extLst>
          </p:cNvPr>
          <p:cNvSpPr txBox="1"/>
          <p:nvPr/>
        </p:nvSpPr>
        <p:spPr>
          <a:xfrm>
            <a:off x="4419600" y="1180465"/>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Board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8">
            <a:extLst>
              <a:ext uri="{FF2B5EF4-FFF2-40B4-BE49-F238E27FC236}">
                <a16:creationId xmlns:a16="http://schemas.microsoft.com/office/drawing/2014/main" id="{3C789E88-1785-4E39-A25A-80F7B50ADD62}"/>
              </a:ext>
            </a:extLst>
          </p:cNvPr>
          <p:cNvSpPr txBox="1"/>
          <p:nvPr/>
        </p:nvSpPr>
        <p:spPr>
          <a:xfrm>
            <a:off x="6296025" y="1626235"/>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Cell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16">
            <a:extLst>
              <a:ext uri="{FF2B5EF4-FFF2-40B4-BE49-F238E27FC236}">
                <a16:creationId xmlns:a16="http://schemas.microsoft.com/office/drawing/2014/main" id="{F9A177A1-3314-4350-BD53-5CAFFC91A8EE}"/>
              </a:ext>
            </a:extLst>
          </p:cNvPr>
          <p:cNvSpPr txBox="1"/>
          <p:nvPr/>
        </p:nvSpPr>
        <p:spPr>
          <a:xfrm>
            <a:off x="7810500" y="370840"/>
            <a:ext cx="1028700" cy="12579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7200" b="1">
                <a:solidFill>
                  <a:srgbClr val="C00000"/>
                </a:solidFill>
                <a:effectLst/>
                <a:latin typeface="Bradley Hand ITC" panose="03070402050302030203" pitchFamily="66" charset="0"/>
                <a:ea typeface="Calibri" panose="020F0502020204030204" pitchFamily="34" charset="0"/>
                <a:cs typeface="Times New Roman" panose="02020603050405020304" pitchFamily="18"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 Box 18">
            <a:extLst>
              <a:ext uri="{FF2B5EF4-FFF2-40B4-BE49-F238E27FC236}">
                <a16:creationId xmlns:a16="http://schemas.microsoft.com/office/drawing/2014/main" id="{0D86C39B-1AC0-4B3F-92CA-4F59C5D984CF}"/>
              </a:ext>
            </a:extLst>
          </p:cNvPr>
          <p:cNvSpPr txBox="1"/>
          <p:nvPr/>
        </p:nvSpPr>
        <p:spPr>
          <a:xfrm>
            <a:off x="7058025" y="1162050"/>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1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has-a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B4A4C35A-B8B4-49A2-AB58-79EDD6303031}"/>
              </a:ext>
            </a:extLst>
          </p:cNvPr>
          <p:cNvCxnSpPr/>
          <p:nvPr/>
        </p:nvCxnSpPr>
        <p:spPr>
          <a:xfrm flipV="1">
            <a:off x="6896100" y="1132840"/>
            <a:ext cx="914400" cy="770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EEE9BB3-7B04-4CFB-82B9-87CEEDD33F15}"/>
              </a:ext>
            </a:extLst>
          </p:cNvPr>
          <p:cNvSpPr/>
          <p:nvPr/>
        </p:nvSpPr>
        <p:spPr>
          <a:xfrm>
            <a:off x="4495800" y="1504950"/>
            <a:ext cx="2514600" cy="2425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2" name="Straight Arrow Connector 21">
            <a:extLst>
              <a:ext uri="{FF2B5EF4-FFF2-40B4-BE49-F238E27FC236}">
                <a16:creationId xmlns:a16="http://schemas.microsoft.com/office/drawing/2014/main" id="{E1552AB6-89E2-45D3-8DE2-D2C93A64645A}"/>
              </a:ext>
            </a:extLst>
          </p:cNvPr>
          <p:cNvCxnSpPr/>
          <p:nvPr/>
        </p:nvCxnSpPr>
        <p:spPr>
          <a:xfrm>
            <a:off x="5067300" y="1360805"/>
            <a:ext cx="1028700" cy="267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 Box 18">
            <a:extLst>
              <a:ext uri="{FF2B5EF4-FFF2-40B4-BE49-F238E27FC236}">
                <a16:creationId xmlns:a16="http://schemas.microsoft.com/office/drawing/2014/main" id="{AB7765D9-D14C-4546-BA25-A6740AF0C759}"/>
              </a:ext>
            </a:extLst>
          </p:cNvPr>
          <p:cNvSpPr txBox="1"/>
          <p:nvPr/>
        </p:nvSpPr>
        <p:spPr>
          <a:xfrm>
            <a:off x="5410200" y="1249680"/>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1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has-a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6">
            <a:extLst>
              <a:ext uri="{FF2B5EF4-FFF2-40B4-BE49-F238E27FC236}">
                <a16:creationId xmlns:a16="http://schemas.microsoft.com/office/drawing/2014/main" id="{9E0B4E4A-76F5-4653-A80E-195F547BAF46}"/>
              </a:ext>
            </a:extLst>
          </p:cNvPr>
          <p:cNvSpPr txBox="1"/>
          <p:nvPr/>
        </p:nvSpPr>
        <p:spPr>
          <a:xfrm>
            <a:off x="801053" y="782002"/>
            <a:ext cx="1028700" cy="12579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800"/>
              </a:spcAft>
            </a:pPr>
            <a:r>
              <a:rPr lang="en-US" sz="7200" b="1">
                <a:solidFill>
                  <a:srgbClr val="C00000"/>
                </a:solidFill>
                <a:effectLst/>
                <a:latin typeface="Bradley Hand ITC" panose="03070402050302030203" pitchFamily="66" charset="0"/>
                <a:ea typeface="Calibri" panose="020F0502020204030204" pitchFamily="34" charset="0"/>
                <a:cs typeface="Times New Roman" panose="02020603050405020304" pitchFamily="18"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 Box 18">
            <a:extLst>
              <a:ext uri="{FF2B5EF4-FFF2-40B4-BE49-F238E27FC236}">
                <a16:creationId xmlns:a16="http://schemas.microsoft.com/office/drawing/2014/main" id="{85B354B7-5ED7-4C5A-BC36-49EE59A03AD7}"/>
              </a:ext>
            </a:extLst>
          </p:cNvPr>
          <p:cNvSpPr txBox="1"/>
          <p:nvPr/>
        </p:nvSpPr>
        <p:spPr>
          <a:xfrm>
            <a:off x="801053" y="762317"/>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Token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 name="Picture 25">
            <a:extLst>
              <a:ext uri="{FF2B5EF4-FFF2-40B4-BE49-F238E27FC236}">
                <a16:creationId xmlns:a16="http://schemas.microsoft.com/office/drawing/2014/main" id="{3F9EB467-8B1C-42CE-996B-F750AD5FB76E}"/>
              </a:ext>
            </a:extLst>
          </p:cNvPr>
          <p:cNvPicPr/>
          <p:nvPr/>
        </p:nvPicPr>
        <p:blipFill>
          <a:blip r:embed="rId3"/>
          <a:stretch>
            <a:fillRect/>
          </a:stretch>
        </p:blipFill>
        <p:spPr>
          <a:xfrm>
            <a:off x="2172653" y="1545907"/>
            <a:ext cx="506730" cy="960120"/>
          </a:xfrm>
          <a:prstGeom prst="rect">
            <a:avLst/>
          </a:prstGeom>
        </p:spPr>
      </p:pic>
      <p:pic>
        <p:nvPicPr>
          <p:cNvPr id="27" name="Picture 26">
            <a:extLst>
              <a:ext uri="{FF2B5EF4-FFF2-40B4-BE49-F238E27FC236}">
                <a16:creationId xmlns:a16="http://schemas.microsoft.com/office/drawing/2014/main" id="{A2C0608F-EF2E-49F1-9D00-95197B80F1D1}"/>
              </a:ext>
            </a:extLst>
          </p:cNvPr>
          <p:cNvPicPr/>
          <p:nvPr/>
        </p:nvPicPr>
        <p:blipFill>
          <a:blip r:embed="rId3"/>
          <a:stretch>
            <a:fillRect/>
          </a:stretch>
        </p:blipFill>
        <p:spPr>
          <a:xfrm>
            <a:off x="2172653" y="3266757"/>
            <a:ext cx="506730" cy="960120"/>
          </a:xfrm>
          <a:prstGeom prst="rect">
            <a:avLst/>
          </a:prstGeom>
        </p:spPr>
      </p:pic>
      <p:sp>
        <p:nvSpPr>
          <p:cNvPr id="28" name="Text Box 16">
            <a:extLst>
              <a:ext uri="{FF2B5EF4-FFF2-40B4-BE49-F238E27FC236}">
                <a16:creationId xmlns:a16="http://schemas.microsoft.com/office/drawing/2014/main" id="{87674976-84FB-4EC2-B825-0D5AAF656D44}"/>
              </a:ext>
            </a:extLst>
          </p:cNvPr>
          <p:cNvSpPr txBox="1"/>
          <p:nvPr/>
        </p:nvSpPr>
        <p:spPr>
          <a:xfrm>
            <a:off x="686753" y="2839402"/>
            <a:ext cx="1028700" cy="12579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7200" b="1">
                <a:solidFill>
                  <a:srgbClr val="00B050"/>
                </a:solidFill>
                <a:effectLst/>
                <a:latin typeface="Bradley Hand ITC" panose="03070402050302030203" pitchFamily="66" charset="0"/>
                <a:ea typeface="Calibri" panose="020F0502020204030204" pitchFamily="34" charset="0"/>
                <a:cs typeface="Times New Roman" panose="02020603050405020304" pitchFamily="18" charset="0"/>
              </a:rPr>
              <a:t>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18">
            <a:extLst>
              <a:ext uri="{FF2B5EF4-FFF2-40B4-BE49-F238E27FC236}">
                <a16:creationId xmlns:a16="http://schemas.microsoft.com/office/drawing/2014/main" id="{64EFFE8A-329D-46AE-8B76-063ADB289665}"/>
              </a:ext>
            </a:extLst>
          </p:cNvPr>
          <p:cNvSpPr txBox="1"/>
          <p:nvPr/>
        </p:nvSpPr>
        <p:spPr>
          <a:xfrm>
            <a:off x="2515553" y="1323657"/>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Player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18">
            <a:extLst>
              <a:ext uri="{FF2B5EF4-FFF2-40B4-BE49-F238E27FC236}">
                <a16:creationId xmlns:a16="http://schemas.microsoft.com/office/drawing/2014/main" id="{5F8E789B-0112-44E2-B76A-7FB5BF68566C}"/>
              </a:ext>
            </a:extLst>
          </p:cNvPr>
          <p:cNvSpPr txBox="1"/>
          <p:nvPr/>
        </p:nvSpPr>
        <p:spPr>
          <a:xfrm>
            <a:off x="2448878" y="3059112"/>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Player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B628780F-8C8B-425F-AB99-5BD353851EED}"/>
              </a:ext>
            </a:extLst>
          </p:cNvPr>
          <p:cNvCxnSpPr/>
          <p:nvPr/>
        </p:nvCxnSpPr>
        <p:spPr>
          <a:xfrm flipH="1" flipV="1">
            <a:off x="1486853" y="1657032"/>
            <a:ext cx="571500" cy="267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752C39F-91CC-496B-9FF3-0F1107AEADB4}"/>
              </a:ext>
            </a:extLst>
          </p:cNvPr>
          <p:cNvCxnSpPr/>
          <p:nvPr/>
        </p:nvCxnSpPr>
        <p:spPr>
          <a:xfrm flipH="1" flipV="1">
            <a:off x="1486853" y="3525202"/>
            <a:ext cx="609600" cy="134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208CC88-A4CA-4489-8A41-4E65F63B09FA}"/>
              </a:ext>
            </a:extLst>
          </p:cNvPr>
          <p:cNvCxnSpPr>
            <a:cxnSpLocks/>
          </p:cNvCxnSpPr>
          <p:nvPr/>
        </p:nvCxnSpPr>
        <p:spPr>
          <a:xfrm flipV="1">
            <a:off x="2826068" y="2836862"/>
            <a:ext cx="1584007" cy="82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DB6B96A-8E28-494B-89E1-A60EB2F51434}"/>
              </a:ext>
            </a:extLst>
          </p:cNvPr>
          <p:cNvCxnSpPr>
            <a:cxnSpLocks/>
          </p:cNvCxnSpPr>
          <p:nvPr/>
        </p:nvCxnSpPr>
        <p:spPr>
          <a:xfrm>
            <a:off x="2772728" y="1971675"/>
            <a:ext cx="1637347" cy="534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 Box 18">
            <a:extLst>
              <a:ext uri="{FF2B5EF4-FFF2-40B4-BE49-F238E27FC236}">
                <a16:creationId xmlns:a16="http://schemas.microsoft.com/office/drawing/2014/main" id="{2260CC7B-2A22-43B2-AA59-7E81BA53AC5F}"/>
              </a:ext>
            </a:extLst>
          </p:cNvPr>
          <p:cNvSpPr txBox="1"/>
          <p:nvPr/>
        </p:nvSpPr>
        <p:spPr>
          <a:xfrm>
            <a:off x="3424238" y="2566020"/>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has-a or uses?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8">
            <a:extLst>
              <a:ext uri="{FF2B5EF4-FFF2-40B4-BE49-F238E27FC236}">
                <a16:creationId xmlns:a16="http://schemas.microsoft.com/office/drawing/2014/main" id="{D4D74965-D66E-4B40-B50B-40520C07375D}"/>
              </a:ext>
            </a:extLst>
          </p:cNvPr>
          <p:cNvSpPr txBox="1"/>
          <p:nvPr/>
        </p:nvSpPr>
        <p:spPr>
          <a:xfrm>
            <a:off x="1216769" y="3720402"/>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has-a or uses?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8">
            <a:extLst>
              <a:ext uri="{FF2B5EF4-FFF2-40B4-BE49-F238E27FC236}">
                <a16:creationId xmlns:a16="http://schemas.microsoft.com/office/drawing/2014/main" id="{88C64B44-73F8-4EAC-8D03-D69D0152FB83}"/>
              </a:ext>
            </a:extLst>
          </p:cNvPr>
          <p:cNvSpPr txBox="1"/>
          <p:nvPr/>
        </p:nvSpPr>
        <p:spPr>
          <a:xfrm>
            <a:off x="1086803" y="1900651"/>
            <a:ext cx="1028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has-a or uses?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634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33E4-34D9-4C36-A762-6C9B8C3E4B3F}"/>
              </a:ext>
            </a:extLst>
          </p:cNvPr>
          <p:cNvSpPr>
            <a:spLocks noGrp="1"/>
          </p:cNvSpPr>
          <p:nvPr>
            <p:ph type="title"/>
          </p:nvPr>
        </p:nvSpPr>
        <p:spPr>
          <a:xfrm>
            <a:off x="6010300" y="57151"/>
            <a:ext cx="3057499" cy="609600"/>
          </a:xfrm>
        </p:spPr>
        <p:txBody>
          <a:bodyPr/>
          <a:lstStyle/>
          <a:p>
            <a:r>
              <a:rPr lang="en-US" dirty="0"/>
              <a:t>UML</a:t>
            </a:r>
          </a:p>
        </p:txBody>
      </p:sp>
      <p:sp>
        <p:nvSpPr>
          <p:cNvPr id="4" name="Slide Number Placeholder 3">
            <a:extLst>
              <a:ext uri="{FF2B5EF4-FFF2-40B4-BE49-F238E27FC236}">
                <a16:creationId xmlns:a16="http://schemas.microsoft.com/office/drawing/2014/main" id="{6FB4F854-5848-459D-9352-3B242E12D288}"/>
              </a:ext>
            </a:extLst>
          </p:cNvPr>
          <p:cNvSpPr>
            <a:spLocks noGrp="1"/>
          </p:cNvSpPr>
          <p:nvPr>
            <p:ph type="sldNum" sz="quarter" idx="12"/>
          </p:nvPr>
        </p:nvSpPr>
        <p:spPr/>
        <p:txBody>
          <a:bodyPr/>
          <a:lstStyle/>
          <a:p>
            <a:fld id="{B9EA2576-3992-4A7D-AC41-AC0E2BE3E45F}" type="slidenum">
              <a:rPr lang="en-US" smtClean="0"/>
              <a:pPr/>
              <a:t>12</a:t>
            </a:fld>
            <a:endParaRPr lang="en-US" dirty="0"/>
          </a:p>
        </p:txBody>
      </p:sp>
      <p:sp>
        <p:nvSpPr>
          <p:cNvPr id="5" name="TextBox 4">
            <a:extLst>
              <a:ext uri="{FF2B5EF4-FFF2-40B4-BE49-F238E27FC236}">
                <a16:creationId xmlns:a16="http://schemas.microsoft.com/office/drawing/2014/main" id="{9A99C6C3-E3CF-4379-BB04-7B515A7EC042}"/>
              </a:ext>
            </a:extLst>
          </p:cNvPr>
          <p:cNvSpPr txBox="1"/>
          <p:nvPr/>
        </p:nvSpPr>
        <p:spPr>
          <a:xfrm>
            <a:off x="737131" y="1523381"/>
            <a:ext cx="2969547" cy="369332"/>
          </a:xfrm>
          <a:prstGeom prst="rect">
            <a:avLst/>
          </a:prstGeom>
          <a:noFill/>
          <a:ln>
            <a:solidFill>
              <a:schemeClr val="tx1"/>
            </a:solidFill>
          </a:ln>
        </p:spPr>
        <p:txBody>
          <a:bodyPr wrap="square" rtlCol="0">
            <a:spAutoFit/>
          </a:bodyPr>
          <a:lstStyle/>
          <a:p>
            <a:pPr algn="ctr"/>
            <a:r>
              <a:rPr lang="en-US" b="1" dirty="0"/>
              <a:t>Board</a:t>
            </a:r>
          </a:p>
        </p:txBody>
      </p:sp>
      <p:sp>
        <p:nvSpPr>
          <p:cNvPr id="6" name="TextBox 5">
            <a:extLst>
              <a:ext uri="{FF2B5EF4-FFF2-40B4-BE49-F238E27FC236}">
                <a16:creationId xmlns:a16="http://schemas.microsoft.com/office/drawing/2014/main" id="{E9339EE2-8402-4725-9B23-DB850DCDAB1A}"/>
              </a:ext>
            </a:extLst>
          </p:cNvPr>
          <p:cNvSpPr txBox="1"/>
          <p:nvPr/>
        </p:nvSpPr>
        <p:spPr>
          <a:xfrm>
            <a:off x="1147304" y="406963"/>
            <a:ext cx="2149201" cy="369332"/>
          </a:xfrm>
          <a:prstGeom prst="rect">
            <a:avLst/>
          </a:prstGeom>
          <a:noFill/>
          <a:ln>
            <a:solidFill>
              <a:schemeClr val="tx1"/>
            </a:solidFill>
          </a:ln>
        </p:spPr>
        <p:txBody>
          <a:bodyPr wrap="square" rtlCol="0">
            <a:spAutoFit/>
          </a:bodyPr>
          <a:lstStyle/>
          <a:p>
            <a:pPr algn="ctr"/>
            <a:r>
              <a:rPr lang="en-US" b="1" dirty="0"/>
              <a:t>Player</a:t>
            </a:r>
          </a:p>
        </p:txBody>
      </p:sp>
      <p:sp>
        <p:nvSpPr>
          <p:cNvPr id="7" name="TextBox 6">
            <a:extLst>
              <a:ext uri="{FF2B5EF4-FFF2-40B4-BE49-F238E27FC236}">
                <a16:creationId xmlns:a16="http://schemas.microsoft.com/office/drawing/2014/main" id="{D8A2104A-3B47-4B27-9F67-53CD9C4399D4}"/>
              </a:ext>
            </a:extLst>
          </p:cNvPr>
          <p:cNvSpPr txBox="1"/>
          <p:nvPr/>
        </p:nvSpPr>
        <p:spPr>
          <a:xfrm>
            <a:off x="4943501" y="299461"/>
            <a:ext cx="1295400" cy="584775"/>
          </a:xfrm>
          <a:prstGeom prst="rect">
            <a:avLst/>
          </a:prstGeom>
          <a:noFill/>
          <a:ln>
            <a:solidFill>
              <a:schemeClr val="tx1"/>
            </a:solidFill>
          </a:ln>
        </p:spPr>
        <p:txBody>
          <a:bodyPr wrap="square" rtlCol="0">
            <a:spAutoFit/>
          </a:bodyPr>
          <a:lstStyle/>
          <a:p>
            <a:pPr algn="ctr"/>
            <a:r>
              <a:rPr lang="en-US" sz="1400" dirty="0"/>
              <a:t>&lt;&lt;</a:t>
            </a:r>
            <a:r>
              <a:rPr lang="en-US" sz="1400" dirty="0" err="1"/>
              <a:t>enum</a:t>
            </a:r>
            <a:r>
              <a:rPr lang="en-US" sz="1400" dirty="0"/>
              <a:t>&gt;&gt;</a:t>
            </a:r>
          </a:p>
          <a:p>
            <a:pPr algn="ctr"/>
            <a:r>
              <a:rPr lang="en-US" b="1" dirty="0"/>
              <a:t>Token</a:t>
            </a:r>
          </a:p>
        </p:txBody>
      </p:sp>
      <p:sp>
        <p:nvSpPr>
          <p:cNvPr id="8" name="TextBox 7">
            <a:extLst>
              <a:ext uri="{FF2B5EF4-FFF2-40B4-BE49-F238E27FC236}">
                <a16:creationId xmlns:a16="http://schemas.microsoft.com/office/drawing/2014/main" id="{1E476803-F853-442D-9A78-DB60974B9D6A}"/>
              </a:ext>
            </a:extLst>
          </p:cNvPr>
          <p:cNvSpPr txBox="1"/>
          <p:nvPr/>
        </p:nvSpPr>
        <p:spPr>
          <a:xfrm>
            <a:off x="4724400" y="2249665"/>
            <a:ext cx="1733602" cy="369332"/>
          </a:xfrm>
          <a:prstGeom prst="rect">
            <a:avLst/>
          </a:prstGeom>
          <a:noFill/>
          <a:ln>
            <a:solidFill>
              <a:schemeClr val="tx1"/>
            </a:solidFill>
          </a:ln>
        </p:spPr>
        <p:txBody>
          <a:bodyPr wrap="square" rtlCol="0">
            <a:spAutoFit/>
          </a:bodyPr>
          <a:lstStyle/>
          <a:p>
            <a:pPr algn="ctr"/>
            <a:r>
              <a:rPr lang="en-US" b="1" dirty="0"/>
              <a:t>Cell</a:t>
            </a:r>
          </a:p>
        </p:txBody>
      </p:sp>
      <p:cxnSp>
        <p:nvCxnSpPr>
          <p:cNvPr id="10" name="Straight Arrow Connector 9">
            <a:extLst>
              <a:ext uri="{FF2B5EF4-FFF2-40B4-BE49-F238E27FC236}">
                <a16:creationId xmlns:a16="http://schemas.microsoft.com/office/drawing/2014/main" id="{5FD19266-944D-4D92-A5FD-7D9F08B5BECB}"/>
              </a:ext>
            </a:extLst>
          </p:cNvPr>
          <p:cNvCxnSpPr>
            <a:cxnSpLocks/>
            <a:stCxn id="11" idx="3"/>
          </p:cNvCxnSpPr>
          <p:nvPr/>
        </p:nvCxnSpPr>
        <p:spPr>
          <a:xfrm>
            <a:off x="4000365" y="2547547"/>
            <a:ext cx="724035"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 name="Flowchart: Decision 10">
            <a:extLst>
              <a:ext uri="{FF2B5EF4-FFF2-40B4-BE49-F238E27FC236}">
                <a16:creationId xmlns:a16="http://schemas.microsoft.com/office/drawing/2014/main" id="{7760C436-E262-4A33-8A3D-F6850A2D4D97}"/>
              </a:ext>
            </a:extLst>
          </p:cNvPr>
          <p:cNvSpPr/>
          <p:nvPr/>
        </p:nvSpPr>
        <p:spPr>
          <a:xfrm>
            <a:off x="3729345" y="2471347"/>
            <a:ext cx="271020" cy="152400"/>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D914F1C-D18A-4783-99CA-BE7C1848E6EA}"/>
              </a:ext>
            </a:extLst>
          </p:cNvPr>
          <p:cNvCxnSpPr>
            <a:cxnSpLocks/>
            <a:stCxn id="38" idx="2"/>
            <a:endCxn id="5" idx="0"/>
          </p:cNvCxnSpPr>
          <p:nvPr/>
        </p:nvCxnSpPr>
        <p:spPr>
          <a:xfrm>
            <a:off x="2221905" y="1054196"/>
            <a:ext cx="0" cy="469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6BDBDB-BE8A-45A9-898B-355902D93152}"/>
              </a:ext>
            </a:extLst>
          </p:cNvPr>
          <p:cNvSpPr txBox="1"/>
          <p:nvPr/>
        </p:nvSpPr>
        <p:spPr>
          <a:xfrm>
            <a:off x="5607021" y="1570020"/>
            <a:ext cx="381000" cy="246221"/>
          </a:xfrm>
          <a:prstGeom prst="rect">
            <a:avLst/>
          </a:prstGeom>
          <a:noFill/>
        </p:spPr>
        <p:txBody>
          <a:bodyPr wrap="square" rtlCol="0">
            <a:spAutoFit/>
          </a:bodyPr>
          <a:lstStyle/>
          <a:p>
            <a:r>
              <a:rPr lang="en-US" sz="1000" dirty="0"/>
              <a:t>1</a:t>
            </a:r>
          </a:p>
        </p:txBody>
      </p:sp>
      <p:sp>
        <p:nvSpPr>
          <p:cNvPr id="16" name="TextBox 15">
            <a:extLst>
              <a:ext uri="{FF2B5EF4-FFF2-40B4-BE49-F238E27FC236}">
                <a16:creationId xmlns:a16="http://schemas.microsoft.com/office/drawing/2014/main" id="{4EF18829-23A8-4B77-9120-AB25B2EFDD58}"/>
              </a:ext>
            </a:extLst>
          </p:cNvPr>
          <p:cNvSpPr txBox="1"/>
          <p:nvPr/>
        </p:nvSpPr>
        <p:spPr>
          <a:xfrm>
            <a:off x="3729345" y="2661264"/>
            <a:ext cx="381000" cy="246221"/>
          </a:xfrm>
          <a:prstGeom prst="rect">
            <a:avLst/>
          </a:prstGeom>
          <a:noFill/>
        </p:spPr>
        <p:txBody>
          <a:bodyPr wrap="square" rtlCol="0">
            <a:spAutoFit/>
          </a:bodyPr>
          <a:lstStyle/>
          <a:p>
            <a:r>
              <a:rPr lang="en-US" sz="1000" dirty="0"/>
              <a:t>1</a:t>
            </a:r>
          </a:p>
        </p:txBody>
      </p:sp>
      <p:sp>
        <p:nvSpPr>
          <p:cNvPr id="17" name="TextBox 16">
            <a:extLst>
              <a:ext uri="{FF2B5EF4-FFF2-40B4-BE49-F238E27FC236}">
                <a16:creationId xmlns:a16="http://schemas.microsoft.com/office/drawing/2014/main" id="{95DCF0F4-01F4-4A3C-8067-4A8AA7050710}"/>
              </a:ext>
            </a:extLst>
          </p:cNvPr>
          <p:cNvSpPr txBox="1"/>
          <p:nvPr/>
        </p:nvSpPr>
        <p:spPr>
          <a:xfrm>
            <a:off x="4430715" y="2663709"/>
            <a:ext cx="381000" cy="246221"/>
          </a:xfrm>
          <a:prstGeom prst="rect">
            <a:avLst/>
          </a:prstGeom>
          <a:noFill/>
        </p:spPr>
        <p:txBody>
          <a:bodyPr wrap="square" rtlCol="0">
            <a:spAutoFit/>
          </a:bodyPr>
          <a:lstStyle/>
          <a:p>
            <a:r>
              <a:rPr lang="en-US" sz="1000" dirty="0"/>
              <a:t>9</a:t>
            </a:r>
          </a:p>
        </p:txBody>
      </p:sp>
      <p:cxnSp>
        <p:nvCxnSpPr>
          <p:cNvPr id="18" name="Straight Arrow Connector 17">
            <a:extLst>
              <a:ext uri="{FF2B5EF4-FFF2-40B4-BE49-F238E27FC236}">
                <a16:creationId xmlns:a16="http://schemas.microsoft.com/office/drawing/2014/main" id="{BD0AF9AA-2571-4F8F-AAC2-5DF96209B1F0}"/>
              </a:ext>
            </a:extLst>
          </p:cNvPr>
          <p:cNvCxnSpPr>
            <a:cxnSpLocks/>
            <a:stCxn id="6" idx="3"/>
            <a:endCxn id="7" idx="1"/>
          </p:cNvCxnSpPr>
          <p:nvPr/>
        </p:nvCxnSpPr>
        <p:spPr>
          <a:xfrm>
            <a:off x="3296505" y="591629"/>
            <a:ext cx="1646996" cy="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B43401C-CFDE-4AAF-95F6-572C74DD016E}"/>
              </a:ext>
            </a:extLst>
          </p:cNvPr>
          <p:cNvSpPr txBox="1"/>
          <p:nvPr/>
        </p:nvSpPr>
        <p:spPr>
          <a:xfrm>
            <a:off x="5591200" y="2016705"/>
            <a:ext cx="381000" cy="246221"/>
          </a:xfrm>
          <a:prstGeom prst="rect">
            <a:avLst/>
          </a:prstGeom>
          <a:noFill/>
        </p:spPr>
        <p:txBody>
          <a:bodyPr wrap="square" rtlCol="0">
            <a:spAutoFit/>
          </a:bodyPr>
          <a:lstStyle/>
          <a:p>
            <a:r>
              <a:rPr lang="en-US" sz="1000" dirty="0"/>
              <a:t>1</a:t>
            </a:r>
          </a:p>
        </p:txBody>
      </p:sp>
      <p:cxnSp>
        <p:nvCxnSpPr>
          <p:cNvPr id="30" name="Straight Arrow Connector 29">
            <a:extLst>
              <a:ext uri="{FF2B5EF4-FFF2-40B4-BE49-F238E27FC236}">
                <a16:creationId xmlns:a16="http://schemas.microsoft.com/office/drawing/2014/main" id="{87F043CC-E31F-4719-9CEF-CA446FA4FADD}"/>
              </a:ext>
            </a:extLst>
          </p:cNvPr>
          <p:cNvCxnSpPr>
            <a:cxnSpLocks/>
            <a:stCxn id="8" idx="0"/>
            <a:endCxn id="45" idx="2"/>
          </p:cNvCxnSpPr>
          <p:nvPr/>
        </p:nvCxnSpPr>
        <p:spPr>
          <a:xfrm flipV="1">
            <a:off x="5591201" y="1531597"/>
            <a:ext cx="0" cy="7180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3DB425F-4A5B-497B-94B9-B902D207765F}"/>
              </a:ext>
            </a:extLst>
          </p:cNvPr>
          <p:cNvSpPr txBox="1"/>
          <p:nvPr/>
        </p:nvSpPr>
        <p:spPr>
          <a:xfrm>
            <a:off x="1147304" y="777197"/>
            <a:ext cx="2149201" cy="276999"/>
          </a:xfrm>
          <a:prstGeom prst="rect">
            <a:avLst/>
          </a:prstGeom>
          <a:noFill/>
          <a:ln>
            <a:solidFill>
              <a:schemeClr val="tx1"/>
            </a:solidFill>
          </a:ln>
        </p:spPr>
        <p:txBody>
          <a:bodyPr wrap="square" rtlCol="0">
            <a:spAutoFit/>
          </a:bodyPr>
          <a:lstStyle/>
          <a:p>
            <a:r>
              <a:rPr lang="en-US" sz="1200" dirty="0"/>
              <a:t>+ </a:t>
            </a:r>
            <a:r>
              <a:rPr lang="en-US" sz="1200" dirty="0" err="1"/>
              <a:t>getMove</a:t>
            </a:r>
            <a:r>
              <a:rPr lang="en-US" sz="1200" dirty="0"/>
              <a:t>(Board, Token) : int</a:t>
            </a:r>
          </a:p>
        </p:txBody>
      </p:sp>
      <p:sp>
        <p:nvSpPr>
          <p:cNvPr id="39" name="TextBox 38">
            <a:extLst>
              <a:ext uri="{FF2B5EF4-FFF2-40B4-BE49-F238E27FC236}">
                <a16:creationId xmlns:a16="http://schemas.microsoft.com/office/drawing/2014/main" id="{59756CE4-235E-4FF2-A077-90D12065CF5F}"/>
              </a:ext>
            </a:extLst>
          </p:cNvPr>
          <p:cNvSpPr txBox="1"/>
          <p:nvPr/>
        </p:nvSpPr>
        <p:spPr>
          <a:xfrm>
            <a:off x="737132" y="1891822"/>
            <a:ext cx="2969547" cy="1015663"/>
          </a:xfrm>
          <a:prstGeom prst="rect">
            <a:avLst/>
          </a:prstGeom>
          <a:noFill/>
          <a:ln>
            <a:solidFill>
              <a:schemeClr val="tx1"/>
            </a:solidFill>
          </a:ln>
        </p:spPr>
        <p:txBody>
          <a:bodyPr wrap="square" rtlCol="0">
            <a:spAutoFit/>
          </a:bodyPr>
          <a:lstStyle/>
          <a:p>
            <a:r>
              <a:rPr lang="en-US" sz="1200" dirty="0"/>
              <a:t>+ </a:t>
            </a:r>
            <a:r>
              <a:rPr lang="en-US" sz="1200" dirty="0" err="1"/>
              <a:t>newGame</a:t>
            </a:r>
            <a:r>
              <a:rPr lang="en-US" sz="1200" dirty="0"/>
              <a:t>() : void</a:t>
            </a:r>
          </a:p>
          <a:p>
            <a:r>
              <a:rPr lang="en-US" sz="1200" dirty="0"/>
              <a:t>+ </a:t>
            </a:r>
            <a:r>
              <a:rPr lang="en-US" sz="1200" dirty="0" err="1"/>
              <a:t>placeToken</a:t>
            </a:r>
            <a:r>
              <a:rPr lang="en-US" sz="1200" dirty="0"/>
              <a:t>(int, Token) : void</a:t>
            </a:r>
          </a:p>
          <a:p>
            <a:r>
              <a:rPr lang="en-US" sz="1200" dirty="0"/>
              <a:t>+ </a:t>
            </a:r>
            <a:r>
              <a:rPr lang="en-US" sz="1200" dirty="0" err="1"/>
              <a:t>getToken</a:t>
            </a:r>
            <a:r>
              <a:rPr lang="en-US" sz="1200" dirty="0"/>
              <a:t>(int) : Token</a:t>
            </a:r>
          </a:p>
          <a:p>
            <a:r>
              <a:rPr lang="en-US" sz="1200" dirty="0"/>
              <a:t>+ </a:t>
            </a:r>
            <a:r>
              <a:rPr lang="en-US" sz="1200" dirty="0" err="1"/>
              <a:t>getStatus</a:t>
            </a:r>
            <a:r>
              <a:rPr lang="en-US" sz="1200" dirty="0"/>
              <a:t>() : Status</a:t>
            </a:r>
          </a:p>
          <a:p>
            <a:r>
              <a:rPr lang="en-US" sz="1200" dirty="0"/>
              <a:t>+ print() : void</a:t>
            </a:r>
          </a:p>
        </p:txBody>
      </p:sp>
      <p:sp>
        <p:nvSpPr>
          <p:cNvPr id="40" name="TextBox 39">
            <a:extLst>
              <a:ext uri="{FF2B5EF4-FFF2-40B4-BE49-F238E27FC236}">
                <a16:creationId xmlns:a16="http://schemas.microsoft.com/office/drawing/2014/main" id="{168F6F7C-9B2E-4094-AA4A-E12CCF715741}"/>
              </a:ext>
            </a:extLst>
          </p:cNvPr>
          <p:cNvSpPr txBox="1"/>
          <p:nvPr/>
        </p:nvSpPr>
        <p:spPr>
          <a:xfrm>
            <a:off x="4724400" y="2623747"/>
            <a:ext cx="1733602" cy="283738"/>
          </a:xfrm>
          <a:prstGeom prst="rect">
            <a:avLst/>
          </a:prstGeom>
          <a:noFill/>
          <a:ln>
            <a:solidFill>
              <a:schemeClr val="tx1"/>
            </a:solidFill>
          </a:ln>
        </p:spPr>
        <p:txBody>
          <a:bodyPr wrap="square" rtlCol="0">
            <a:spAutoFit/>
          </a:bodyPr>
          <a:lstStyle/>
          <a:p>
            <a:r>
              <a:rPr lang="en-US" sz="1200" dirty="0"/>
              <a:t>+ set(Token) : void</a:t>
            </a:r>
          </a:p>
        </p:txBody>
      </p:sp>
      <p:sp>
        <p:nvSpPr>
          <p:cNvPr id="45" name="TextBox 44">
            <a:extLst>
              <a:ext uri="{FF2B5EF4-FFF2-40B4-BE49-F238E27FC236}">
                <a16:creationId xmlns:a16="http://schemas.microsoft.com/office/drawing/2014/main" id="{E2B91AA0-9F83-4A9C-B40D-F69FDC53D863}"/>
              </a:ext>
            </a:extLst>
          </p:cNvPr>
          <p:cNvSpPr txBox="1"/>
          <p:nvPr/>
        </p:nvSpPr>
        <p:spPr>
          <a:xfrm>
            <a:off x="4943501" y="885266"/>
            <a:ext cx="1295400" cy="646331"/>
          </a:xfrm>
          <a:prstGeom prst="rect">
            <a:avLst/>
          </a:prstGeom>
          <a:noFill/>
          <a:ln>
            <a:solidFill>
              <a:schemeClr val="tx1"/>
            </a:solidFill>
          </a:ln>
        </p:spPr>
        <p:txBody>
          <a:bodyPr wrap="square" rtlCol="0">
            <a:spAutoFit/>
          </a:bodyPr>
          <a:lstStyle/>
          <a:p>
            <a:r>
              <a:rPr lang="en-US" sz="1200" dirty="0"/>
              <a:t>NONE</a:t>
            </a:r>
          </a:p>
          <a:p>
            <a:r>
              <a:rPr lang="en-US" sz="1200" dirty="0"/>
              <a:t>PLAYER_X</a:t>
            </a:r>
          </a:p>
          <a:p>
            <a:r>
              <a:rPr lang="en-US" sz="1200" dirty="0"/>
              <a:t>PLAYER_O</a:t>
            </a:r>
          </a:p>
        </p:txBody>
      </p:sp>
      <p:sp>
        <p:nvSpPr>
          <p:cNvPr id="73" name="TextBox 72">
            <a:extLst>
              <a:ext uri="{FF2B5EF4-FFF2-40B4-BE49-F238E27FC236}">
                <a16:creationId xmlns:a16="http://schemas.microsoft.com/office/drawing/2014/main" id="{16E9AE97-D93D-443E-BEB7-C2671F61A844}"/>
              </a:ext>
            </a:extLst>
          </p:cNvPr>
          <p:cNvSpPr txBox="1"/>
          <p:nvPr/>
        </p:nvSpPr>
        <p:spPr>
          <a:xfrm>
            <a:off x="1574205" y="3316593"/>
            <a:ext cx="1295400" cy="584775"/>
          </a:xfrm>
          <a:prstGeom prst="rect">
            <a:avLst/>
          </a:prstGeom>
          <a:noFill/>
          <a:ln>
            <a:solidFill>
              <a:schemeClr val="tx1"/>
            </a:solidFill>
          </a:ln>
        </p:spPr>
        <p:txBody>
          <a:bodyPr wrap="square" rtlCol="0">
            <a:spAutoFit/>
          </a:bodyPr>
          <a:lstStyle/>
          <a:p>
            <a:pPr algn="ctr"/>
            <a:r>
              <a:rPr lang="en-US" sz="1400" dirty="0"/>
              <a:t>&lt;&lt;</a:t>
            </a:r>
            <a:r>
              <a:rPr lang="en-US" sz="1400" dirty="0" err="1"/>
              <a:t>enum</a:t>
            </a:r>
            <a:r>
              <a:rPr lang="en-US" sz="1400" dirty="0"/>
              <a:t>&gt;&gt;</a:t>
            </a:r>
          </a:p>
          <a:p>
            <a:pPr algn="ctr"/>
            <a:r>
              <a:rPr lang="en-US" b="1" dirty="0"/>
              <a:t>Status</a:t>
            </a:r>
          </a:p>
        </p:txBody>
      </p:sp>
      <p:sp>
        <p:nvSpPr>
          <p:cNvPr id="74" name="TextBox 73">
            <a:extLst>
              <a:ext uri="{FF2B5EF4-FFF2-40B4-BE49-F238E27FC236}">
                <a16:creationId xmlns:a16="http://schemas.microsoft.com/office/drawing/2014/main" id="{9873F283-540E-4F1C-A3B5-92C98B748AFA}"/>
              </a:ext>
            </a:extLst>
          </p:cNvPr>
          <p:cNvSpPr txBox="1"/>
          <p:nvPr/>
        </p:nvSpPr>
        <p:spPr>
          <a:xfrm>
            <a:off x="1574205" y="3894977"/>
            <a:ext cx="1295400" cy="830997"/>
          </a:xfrm>
          <a:prstGeom prst="rect">
            <a:avLst/>
          </a:prstGeom>
          <a:noFill/>
          <a:ln>
            <a:solidFill>
              <a:schemeClr val="tx1"/>
            </a:solidFill>
          </a:ln>
        </p:spPr>
        <p:txBody>
          <a:bodyPr wrap="square" rtlCol="0">
            <a:spAutoFit/>
          </a:bodyPr>
          <a:lstStyle/>
          <a:p>
            <a:r>
              <a:rPr lang="en-US" sz="1200" dirty="0"/>
              <a:t>PLAYING</a:t>
            </a:r>
          </a:p>
          <a:p>
            <a:r>
              <a:rPr lang="en-US" sz="1200" dirty="0"/>
              <a:t>WON_X</a:t>
            </a:r>
          </a:p>
          <a:p>
            <a:r>
              <a:rPr lang="en-US" sz="1200" dirty="0"/>
              <a:t>WON_O</a:t>
            </a:r>
          </a:p>
          <a:p>
            <a:r>
              <a:rPr lang="en-US" sz="1200" dirty="0"/>
              <a:t>TIE</a:t>
            </a:r>
          </a:p>
        </p:txBody>
      </p:sp>
      <p:cxnSp>
        <p:nvCxnSpPr>
          <p:cNvPr id="76" name="Straight Arrow Connector 75">
            <a:extLst>
              <a:ext uri="{FF2B5EF4-FFF2-40B4-BE49-F238E27FC236}">
                <a16:creationId xmlns:a16="http://schemas.microsoft.com/office/drawing/2014/main" id="{47888089-6B4F-402A-AE03-0F0F6373F6E8}"/>
              </a:ext>
            </a:extLst>
          </p:cNvPr>
          <p:cNvCxnSpPr>
            <a:cxnSpLocks/>
            <a:stCxn id="39" idx="2"/>
            <a:endCxn id="73" idx="0"/>
          </p:cNvCxnSpPr>
          <p:nvPr/>
        </p:nvCxnSpPr>
        <p:spPr>
          <a:xfrm flipH="1">
            <a:off x="2221905" y="2907485"/>
            <a:ext cx="1" cy="4091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11CA2E5-BE5C-42CE-8795-E27480C041D3}"/>
              </a:ext>
            </a:extLst>
          </p:cNvPr>
          <p:cNvCxnSpPr>
            <a:cxnSpLocks/>
            <a:endCxn id="45" idx="1"/>
          </p:cNvCxnSpPr>
          <p:nvPr/>
        </p:nvCxnSpPr>
        <p:spPr>
          <a:xfrm flipV="1">
            <a:off x="3706678" y="1208432"/>
            <a:ext cx="1236823" cy="8949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02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5" grpId="0"/>
      <p:bldP spid="16" grpId="0"/>
      <p:bldP spid="17" grpId="0"/>
      <p:bldP spid="21" grpId="0"/>
      <p:bldP spid="38" grpId="0" animBg="1"/>
      <p:bldP spid="39" grpId="0" animBg="1"/>
      <p:bldP spid="40" grpId="0" animBg="1"/>
      <p:bldP spid="45" grpId="0" animBg="1"/>
      <p:bldP spid="73" grpId="0" animBg="1"/>
      <p:bldP spid="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F37E-DA29-420A-8B43-9AB93730BF25}"/>
              </a:ext>
            </a:extLst>
          </p:cNvPr>
          <p:cNvSpPr>
            <a:spLocks noGrp="1"/>
          </p:cNvSpPr>
          <p:nvPr>
            <p:ph type="title"/>
          </p:nvPr>
        </p:nvSpPr>
        <p:spPr>
          <a:xfrm>
            <a:off x="76200" y="57151"/>
            <a:ext cx="6400800" cy="609600"/>
          </a:xfrm>
        </p:spPr>
        <p:txBody>
          <a:bodyPr/>
          <a:lstStyle/>
          <a:p>
            <a:r>
              <a:rPr lang="en-US" dirty="0"/>
              <a:t>The User</a:t>
            </a:r>
          </a:p>
        </p:txBody>
      </p:sp>
      <p:sp>
        <p:nvSpPr>
          <p:cNvPr id="4" name="Slide Number Placeholder 3">
            <a:extLst>
              <a:ext uri="{FF2B5EF4-FFF2-40B4-BE49-F238E27FC236}">
                <a16:creationId xmlns:a16="http://schemas.microsoft.com/office/drawing/2014/main" id="{18AA3322-DB71-4EBC-9840-5B10332A6324}"/>
              </a:ext>
            </a:extLst>
          </p:cNvPr>
          <p:cNvSpPr>
            <a:spLocks noGrp="1"/>
          </p:cNvSpPr>
          <p:nvPr>
            <p:ph type="sldNum" sz="quarter" idx="12"/>
          </p:nvPr>
        </p:nvSpPr>
        <p:spPr/>
        <p:txBody>
          <a:bodyPr/>
          <a:lstStyle/>
          <a:p>
            <a:fld id="{B9EA2576-3992-4A7D-AC41-AC0E2BE3E45F}" type="slidenum">
              <a:rPr lang="en-US" smtClean="0"/>
              <a:pPr/>
              <a:t>13</a:t>
            </a:fld>
            <a:endParaRPr lang="en-US" dirty="0"/>
          </a:p>
        </p:txBody>
      </p:sp>
      <p:sp>
        <p:nvSpPr>
          <p:cNvPr id="5" name="Rectangle 4">
            <a:extLst>
              <a:ext uri="{FF2B5EF4-FFF2-40B4-BE49-F238E27FC236}">
                <a16:creationId xmlns:a16="http://schemas.microsoft.com/office/drawing/2014/main" id="{1F08580A-150B-4D50-B714-4F5096E67001}"/>
              </a:ext>
            </a:extLst>
          </p:cNvPr>
          <p:cNvSpPr/>
          <p:nvPr/>
        </p:nvSpPr>
        <p:spPr>
          <a:xfrm>
            <a:off x="838200" y="654790"/>
            <a:ext cx="4572000" cy="4062522"/>
          </a:xfrm>
          <a:prstGeom prst="rect">
            <a:avLst/>
          </a:prstGeom>
          <a:solidFill>
            <a:schemeClr val="bg1">
              <a:lumMod val="95000"/>
            </a:schemeClr>
          </a:solidFill>
          <a:ln>
            <a:solidFill>
              <a:schemeClr val="tx1"/>
            </a:solidFill>
          </a:ln>
        </p:spPr>
        <p:txBody>
          <a:bodyPr>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PLAYING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PLAYING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p>
        </p:txBody>
      </p:sp>
      <p:sp>
        <p:nvSpPr>
          <p:cNvPr id="6" name="TextBox 5">
            <a:extLst>
              <a:ext uri="{FF2B5EF4-FFF2-40B4-BE49-F238E27FC236}">
                <a16:creationId xmlns:a16="http://schemas.microsoft.com/office/drawing/2014/main" id="{53751726-910F-4B67-B4C2-361912C8420C}"/>
              </a:ext>
            </a:extLst>
          </p:cNvPr>
          <p:cNvSpPr txBox="1"/>
          <p:nvPr/>
        </p:nvSpPr>
        <p:spPr>
          <a:xfrm>
            <a:off x="4927752" y="666751"/>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407674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animEffect transition="in" filter="fade">
                                      <p:cBhvr>
                                        <p:cTn id="25" dur="500"/>
                                        <p:tgtEl>
                                          <p:spTgt spid="5">
                                            <p:txEl>
                                              <p:pRg st="16" end="1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animEffect transition="in" filter="fade">
                                      <p:cBhvr>
                                        <p:cTn id="51" dur="500"/>
                                        <p:tgtEl>
                                          <p:spTgt spid="5">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2" end="12"/>
                                            </p:txEl>
                                          </p:spTgt>
                                        </p:tgtEl>
                                        <p:attrNameLst>
                                          <p:attrName>style.visibility</p:attrName>
                                        </p:attrNameLst>
                                      </p:cBhvr>
                                      <p:to>
                                        <p:strVal val="visible"/>
                                      </p:to>
                                    </p:set>
                                    <p:animEffect transition="in" filter="fade">
                                      <p:cBhvr>
                                        <p:cTn id="54" dur="500"/>
                                        <p:tgtEl>
                                          <p:spTgt spid="5">
                                            <p:txEl>
                                              <p:pRg st="12" end="1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13" end="13"/>
                                            </p:txEl>
                                          </p:spTgt>
                                        </p:tgtEl>
                                        <p:attrNameLst>
                                          <p:attrName>style.visibility</p:attrName>
                                        </p:attrNameLst>
                                      </p:cBhvr>
                                      <p:to>
                                        <p:strVal val="visible"/>
                                      </p:to>
                                    </p:set>
                                    <p:animEffect transition="in" filter="fade">
                                      <p:cBhvr>
                                        <p:cTn id="57" dur="500"/>
                                        <p:tgtEl>
                                          <p:spTgt spid="5">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xEl>
                                              <p:pRg st="14" end="14"/>
                                            </p:txEl>
                                          </p:spTgt>
                                        </p:tgtEl>
                                        <p:attrNameLst>
                                          <p:attrName>style.visibility</p:attrName>
                                        </p:attrNameLst>
                                      </p:cBhvr>
                                      <p:to>
                                        <p:strVal val="visible"/>
                                      </p:to>
                                    </p:set>
                                    <p:animEffect transition="in" filter="fade">
                                      <p:cBhvr>
                                        <p:cTn id="60" dur="500"/>
                                        <p:tgtEl>
                                          <p:spTgt spid="5">
                                            <p:txEl>
                                              <p:pRg st="14" end="14"/>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5">
                                            <p:txEl>
                                              <p:pRg st="15" end="15"/>
                                            </p:txEl>
                                          </p:spTgt>
                                        </p:tgtEl>
                                        <p:attrNameLst>
                                          <p:attrName>style.visibility</p:attrName>
                                        </p:attrNameLst>
                                      </p:cBhvr>
                                      <p:to>
                                        <p:strVal val="visible"/>
                                      </p:to>
                                    </p:set>
                                    <p:animEffect transition="in" filter="fade">
                                      <p:cBhvr>
                                        <p:cTn id="63" dur="500"/>
                                        <p:tgtEl>
                                          <p:spTgt spid="5">
                                            <p:txEl>
                                              <p:pRg st="15" end="1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
                                            <p:txEl>
                                              <p:pRg st="18" end="18"/>
                                            </p:txEl>
                                          </p:spTgt>
                                        </p:tgtEl>
                                        <p:attrNameLst>
                                          <p:attrName>style.visibility</p:attrName>
                                        </p:attrNameLst>
                                      </p:cBhvr>
                                      <p:to>
                                        <p:strVal val="visible"/>
                                      </p:to>
                                    </p:set>
                                    <p:animEffect transition="in" filter="fade">
                                      <p:cBhvr>
                                        <p:cTn id="68" dur="500"/>
                                        <p:tgtEl>
                                          <p:spTgt spid="5">
                                            <p:txEl>
                                              <p:pRg st="18" end="1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19" end="19"/>
                                            </p:txEl>
                                          </p:spTgt>
                                        </p:tgtEl>
                                        <p:attrNameLst>
                                          <p:attrName>style.visibility</p:attrName>
                                        </p:attrNameLst>
                                      </p:cBhvr>
                                      <p:to>
                                        <p:strVal val="visible"/>
                                      </p:to>
                                    </p:set>
                                    <p:animEffect transition="in" filter="fade">
                                      <p:cBhvr>
                                        <p:cTn id="73"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59EE-3400-4A65-A581-E58AD435B5DC}"/>
              </a:ext>
            </a:extLst>
          </p:cNvPr>
          <p:cNvSpPr>
            <a:spLocks noGrp="1"/>
          </p:cNvSpPr>
          <p:nvPr>
            <p:ph type="title"/>
          </p:nvPr>
        </p:nvSpPr>
        <p:spPr>
          <a:xfrm>
            <a:off x="4724400" y="57151"/>
            <a:ext cx="4343400" cy="609600"/>
          </a:xfrm>
        </p:spPr>
        <p:txBody>
          <a:bodyPr/>
          <a:lstStyle/>
          <a:p>
            <a:r>
              <a:rPr lang="en-US" dirty="0"/>
              <a:t>Board</a:t>
            </a:r>
          </a:p>
        </p:txBody>
      </p:sp>
      <p:sp>
        <p:nvSpPr>
          <p:cNvPr id="4" name="Slide Number Placeholder 3">
            <a:extLst>
              <a:ext uri="{FF2B5EF4-FFF2-40B4-BE49-F238E27FC236}">
                <a16:creationId xmlns:a16="http://schemas.microsoft.com/office/drawing/2014/main" id="{82A78CC9-6AC7-43C7-8811-54E6E37A2364}"/>
              </a:ext>
            </a:extLst>
          </p:cNvPr>
          <p:cNvSpPr>
            <a:spLocks noGrp="1"/>
          </p:cNvSpPr>
          <p:nvPr>
            <p:ph type="sldNum" sz="quarter" idx="12"/>
          </p:nvPr>
        </p:nvSpPr>
        <p:spPr/>
        <p:txBody>
          <a:bodyPr/>
          <a:lstStyle/>
          <a:p>
            <a:fld id="{B9EA2576-3992-4A7D-AC41-AC0E2BE3E45F}" type="slidenum">
              <a:rPr lang="en-US" smtClean="0"/>
              <a:pPr/>
              <a:t>14</a:t>
            </a:fld>
            <a:endParaRPr lang="en-US" dirty="0"/>
          </a:p>
        </p:txBody>
      </p:sp>
      <p:sp>
        <p:nvSpPr>
          <p:cNvPr id="7" name="Rectangle 6">
            <a:extLst>
              <a:ext uri="{FF2B5EF4-FFF2-40B4-BE49-F238E27FC236}">
                <a16:creationId xmlns:a16="http://schemas.microsoft.com/office/drawing/2014/main" id="{1E2FF0B1-98E2-4CA0-91DE-97A150D3723D}"/>
              </a:ext>
            </a:extLst>
          </p:cNvPr>
          <p:cNvSpPr/>
          <p:nvPr/>
        </p:nvSpPr>
        <p:spPr>
          <a:xfrm>
            <a:off x="304800" y="265445"/>
            <a:ext cx="5105400" cy="4612609"/>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board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1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NONE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newGame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board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board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cell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boolean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check_tripples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(Token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tokenToString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(Token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print() { ... }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76A67B7-CC60-4E11-8C8C-C2248265BFBF}"/>
              </a:ext>
            </a:extLst>
          </p:cNvPr>
          <p:cNvSpPr txBox="1"/>
          <p:nvPr/>
        </p:nvSpPr>
        <p:spPr>
          <a:xfrm>
            <a:off x="4927752" y="265445"/>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270226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fad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fade">
                                      <p:cBhvr>
                                        <p:cTn id="17" dur="500"/>
                                        <p:tgtEl>
                                          <p:spTgt spid="7">
                                            <p:txEl>
                                              <p:pRg st="8" end="8"/>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0" end="10"/>
                                            </p:txEl>
                                          </p:spTgt>
                                        </p:tgtEl>
                                        <p:attrNameLst>
                                          <p:attrName>style.visibility</p:attrName>
                                        </p:attrNameLst>
                                      </p:cBhvr>
                                      <p:to>
                                        <p:strVal val="visible"/>
                                      </p:to>
                                    </p:set>
                                    <p:animEffect transition="in" filter="fade">
                                      <p:cBhvr>
                                        <p:cTn id="20" dur="500"/>
                                        <p:tgtEl>
                                          <p:spTgt spid="7">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animEffect transition="in" filter="fade">
                                      <p:cBhvr>
                                        <p:cTn id="25" dur="500"/>
                                        <p:tgtEl>
                                          <p:spTgt spid="7">
                                            <p:txEl>
                                              <p:pRg st="12" end="1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14" end="14"/>
                                            </p:txEl>
                                          </p:spTgt>
                                        </p:tgtEl>
                                        <p:attrNameLst>
                                          <p:attrName>style.visibility</p:attrName>
                                        </p:attrNameLst>
                                      </p:cBhvr>
                                      <p:to>
                                        <p:strVal val="visible"/>
                                      </p:to>
                                    </p:set>
                                    <p:animEffect transition="in" filter="fade">
                                      <p:cBhvr>
                                        <p:cTn id="28" dur="500"/>
                                        <p:tgtEl>
                                          <p:spTgt spid="7">
                                            <p:txEl>
                                              <p:pRg st="14" end="1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18" end="18"/>
                                            </p:txEl>
                                          </p:spTgt>
                                        </p:tgtEl>
                                        <p:attrNameLst>
                                          <p:attrName>style.visibility</p:attrName>
                                        </p:attrNameLst>
                                      </p:cBhvr>
                                      <p:to>
                                        <p:strVal val="visible"/>
                                      </p:to>
                                    </p:set>
                                    <p:animEffect transition="in" filter="fade">
                                      <p:cBhvr>
                                        <p:cTn id="33" dur="500"/>
                                        <p:tgtEl>
                                          <p:spTgt spid="7">
                                            <p:txEl>
                                              <p:pRg st="18" end="1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16" end="16"/>
                                            </p:txEl>
                                          </p:spTgt>
                                        </p:tgtEl>
                                        <p:attrNameLst>
                                          <p:attrName>style.visibility</p:attrName>
                                        </p:attrNameLst>
                                      </p:cBhvr>
                                      <p:to>
                                        <p:strVal val="visible"/>
                                      </p:to>
                                    </p:set>
                                    <p:animEffect transition="in" filter="fade">
                                      <p:cBhvr>
                                        <p:cTn id="38" dur="500"/>
                                        <p:tgtEl>
                                          <p:spTgt spid="7">
                                            <p:txEl>
                                              <p:pRg st="16" end="1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22" end="22"/>
                                            </p:txEl>
                                          </p:spTgt>
                                        </p:tgtEl>
                                        <p:attrNameLst>
                                          <p:attrName>style.visibility</p:attrName>
                                        </p:attrNameLst>
                                      </p:cBhvr>
                                      <p:to>
                                        <p:strVal val="visible"/>
                                      </p:to>
                                    </p:set>
                                    <p:animEffect transition="in" filter="fade">
                                      <p:cBhvr>
                                        <p:cTn id="43" dur="500"/>
                                        <p:tgtEl>
                                          <p:spTgt spid="7">
                                            <p:txEl>
                                              <p:pRg st="22" end="2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xEl>
                                              <p:pRg st="20" end="20"/>
                                            </p:txEl>
                                          </p:spTgt>
                                        </p:tgtEl>
                                        <p:attrNameLst>
                                          <p:attrName>style.visibility</p:attrName>
                                        </p:attrNameLst>
                                      </p:cBhvr>
                                      <p:to>
                                        <p:strVal val="visible"/>
                                      </p:to>
                                    </p:set>
                                    <p:animEffect transition="in" filter="fade">
                                      <p:cBhvr>
                                        <p:cTn id="48" dur="500"/>
                                        <p:tgtEl>
                                          <p:spTgt spid="7">
                                            <p:txEl>
                                              <p:pRg st="20" end="2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xEl>
                                              <p:pRg st="2" end="2"/>
                                            </p:txEl>
                                          </p:spTgt>
                                        </p:tgtEl>
                                        <p:attrNameLst>
                                          <p:attrName>style.visibility</p:attrName>
                                        </p:attrNameLst>
                                      </p:cBhvr>
                                      <p:to>
                                        <p:strVal val="visible"/>
                                      </p:to>
                                    </p:set>
                                    <p:animEffect transition="in" filter="fade">
                                      <p:cBhvr>
                                        <p:cTn id="53" dur="500"/>
                                        <p:tgtEl>
                                          <p:spTgt spid="7">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
                                            <p:txEl>
                                              <p:pRg st="9" end="9"/>
                                            </p:txEl>
                                          </p:spTgt>
                                        </p:tgtEl>
                                        <p:attrNameLst>
                                          <p:attrName>style.visibility</p:attrName>
                                        </p:attrNameLst>
                                      </p:cBhvr>
                                      <p:to>
                                        <p:strVal val="visible"/>
                                      </p:to>
                                    </p:set>
                                    <p:animEffect transition="in" filter="fade">
                                      <p:cBhvr>
                                        <p:cTn id="58" dur="500"/>
                                        <p:tgtEl>
                                          <p:spTgt spid="7">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xEl>
                                              <p:pRg st="13" end="13"/>
                                            </p:txEl>
                                          </p:spTgt>
                                        </p:tgtEl>
                                        <p:attrNameLst>
                                          <p:attrName>style.visibility</p:attrName>
                                        </p:attrNameLst>
                                      </p:cBhvr>
                                      <p:to>
                                        <p:strVal val="visible"/>
                                      </p:to>
                                    </p:set>
                                    <p:animEffect transition="in" filter="fade">
                                      <p:cBhvr>
                                        <p:cTn id="63" dur="5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34E5C-A8E9-425C-831B-1677858FA33A}"/>
              </a:ext>
            </a:extLst>
          </p:cNvPr>
          <p:cNvSpPr>
            <a:spLocks noGrp="1"/>
          </p:cNvSpPr>
          <p:nvPr>
            <p:ph type="title"/>
          </p:nvPr>
        </p:nvSpPr>
        <p:spPr>
          <a:xfrm>
            <a:off x="76200" y="57151"/>
            <a:ext cx="2971800" cy="609600"/>
          </a:xfrm>
        </p:spPr>
        <p:txBody>
          <a:bodyPr/>
          <a:lstStyle/>
          <a:p>
            <a:r>
              <a:rPr lang="en-US" dirty="0"/>
              <a:t>Unit Tests</a:t>
            </a:r>
          </a:p>
        </p:txBody>
      </p:sp>
      <p:sp>
        <p:nvSpPr>
          <p:cNvPr id="4" name="Slide Number Placeholder 3">
            <a:extLst>
              <a:ext uri="{FF2B5EF4-FFF2-40B4-BE49-F238E27FC236}">
                <a16:creationId xmlns:a16="http://schemas.microsoft.com/office/drawing/2014/main" id="{87393F94-94E0-4143-B94F-7C613C541FB3}"/>
              </a:ext>
            </a:extLst>
          </p:cNvPr>
          <p:cNvSpPr>
            <a:spLocks noGrp="1"/>
          </p:cNvSpPr>
          <p:nvPr>
            <p:ph type="sldNum" sz="quarter" idx="12"/>
          </p:nvPr>
        </p:nvSpPr>
        <p:spPr/>
        <p:txBody>
          <a:bodyPr/>
          <a:lstStyle/>
          <a:p>
            <a:fld id="{B9EA2576-3992-4A7D-AC41-AC0E2BE3E45F}" type="slidenum">
              <a:rPr lang="en-US" smtClean="0"/>
              <a:pPr/>
              <a:t>15</a:t>
            </a:fld>
            <a:endParaRPr lang="en-US" dirty="0"/>
          </a:p>
        </p:txBody>
      </p:sp>
      <p:sp>
        <p:nvSpPr>
          <p:cNvPr id="5" name="Rectangle 4">
            <a:extLst>
              <a:ext uri="{FF2B5EF4-FFF2-40B4-BE49-F238E27FC236}">
                <a16:creationId xmlns:a16="http://schemas.microsoft.com/office/drawing/2014/main" id="{F638CCD8-05EB-42CC-9CC5-9FB853CD5A76}"/>
              </a:ext>
            </a:extLst>
          </p:cNvPr>
          <p:cNvSpPr/>
          <p:nvPr/>
        </p:nvSpPr>
        <p:spPr>
          <a:xfrm>
            <a:off x="457200" y="819150"/>
            <a:ext cx="2895600" cy="2123658"/>
          </a:xfrm>
          <a:prstGeom prst="rect">
            <a:avLst/>
          </a:prstGeom>
          <a:solidFill>
            <a:schemeClr val="bg1">
              <a:lumMod val="95000"/>
            </a:schemeClr>
          </a:solidFill>
          <a:ln>
            <a:solidFill>
              <a:schemeClr val="tx1"/>
            </a:solidFill>
          </a:ln>
        </p:spPr>
        <p:txBody>
          <a:bodyPr wrap="square">
            <a:spAutoFit/>
          </a:bodyPr>
          <a:lstStyle/>
          <a:p>
            <a:r>
              <a:rPr lang="en-US" sz="1200" dirty="0">
                <a:solidFill>
                  <a:srgbClr val="000000"/>
                </a:solidFill>
                <a:latin typeface="Consolas" panose="020B0609020204030204" pitchFamily="49" charset="0"/>
              </a:rPr>
              <a:t>Board </a:t>
            </a:r>
            <a:r>
              <a:rPr lang="en-US" sz="1200" dirty="0" err="1">
                <a:solidFill>
                  <a:srgbClr val="6A3E3E"/>
                </a:solidFill>
                <a:latin typeface="Consolas" panose="020B0609020204030204" pitchFamily="49" charset="0"/>
              </a:rPr>
              <a:t>board</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Board();</a:t>
            </a:r>
          </a:p>
          <a:p>
            <a:endParaRPr lang="en-US" sz="1200" dirty="0">
              <a:latin typeface="Consolas" panose="020B0609020204030204" pitchFamily="49" charset="0"/>
            </a:endParaRP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(0,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X</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(3,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O</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(1,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X</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(4,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O</a:t>
            </a:r>
            <a:r>
              <a:rPr lang="en-US" sz="1200" b="1" i="1" dirty="0">
                <a:solidFill>
                  <a:srgbClr val="000000"/>
                </a:solidFill>
                <a:latin typeface="Consolas" panose="020B0609020204030204" pitchFamily="49" charset="0"/>
              </a:rPr>
              <a:t>);</a:t>
            </a:r>
          </a:p>
          <a:p>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.setToken</a:t>
            </a:r>
            <a:r>
              <a:rPr lang="en-US" sz="1200" dirty="0">
                <a:solidFill>
                  <a:srgbClr val="000000"/>
                </a:solidFill>
                <a:latin typeface="Consolas" panose="020B0609020204030204" pitchFamily="49" charset="0"/>
              </a:rPr>
              <a:t>(2, </a:t>
            </a:r>
            <a:r>
              <a:rPr lang="en-US" sz="1200" dirty="0" err="1">
                <a:solidFill>
                  <a:srgbClr val="000000"/>
                </a:solidFill>
                <a:latin typeface="Consolas" panose="020B0609020204030204" pitchFamily="49" charset="0"/>
              </a:rPr>
              <a:t>Token.</a:t>
            </a:r>
            <a:r>
              <a:rPr lang="en-US" sz="1200" b="1" i="1" dirty="0" err="1">
                <a:solidFill>
                  <a:srgbClr val="0000C0"/>
                </a:solidFill>
                <a:latin typeface="Consolas" panose="020B0609020204030204" pitchFamily="49" charset="0"/>
              </a:rPr>
              <a:t>X</a:t>
            </a:r>
            <a:r>
              <a:rPr lang="en-US" sz="1200" b="1" i="1" dirty="0">
                <a:solidFill>
                  <a:srgbClr val="000000"/>
                </a:solidFill>
                <a:latin typeface="Consolas" panose="020B0609020204030204" pitchFamily="49" charset="0"/>
              </a:rPr>
              <a:t>);</a:t>
            </a:r>
          </a:p>
          <a:p>
            <a:endParaRPr lang="en-US" sz="1200" b="1" i="1"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Status </a:t>
            </a:r>
            <a:r>
              <a:rPr lang="en-US" sz="1200" dirty="0">
                <a:solidFill>
                  <a:srgbClr val="6A3E3E"/>
                </a:solidFill>
                <a:latin typeface="Consolas" panose="020B0609020204030204" pitchFamily="49" charset="0"/>
              </a:rPr>
              <a:t>stat</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board</a:t>
            </a:r>
            <a:r>
              <a:rPr lang="en-US" sz="1200" dirty="0" err="1">
                <a:solidFill>
                  <a:srgbClr val="000000"/>
                </a:solidFill>
                <a:latin typeface="Consolas" panose="020B0609020204030204" pitchFamily="49" charset="0"/>
              </a:rPr>
              <a:t>.getStatus</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err="1">
                <a:solidFill>
                  <a:srgbClr val="000000"/>
                </a:solidFill>
                <a:latin typeface="Consolas" panose="020B0609020204030204" pitchFamily="49" charset="0"/>
              </a:rPr>
              <a:t>System.</a:t>
            </a:r>
            <a:r>
              <a:rPr lang="en-US" sz="1200" b="1" i="1" dirty="0" err="1">
                <a:solidFill>
                  <a:srgbClr val="0000C0"/>
                </a:solidFill>
                <a:latin typeface="Consolas" panose="020B0609020204030204" pitchFamily="49" charset="0"/>
              </a:rPr>
              <a:t>out</a:t>
            </a:r>
            <a:r>
              <a:rPr lang="en-US" sz="1200" b="1" i="1" dirty="0" err="1">
                <a:solidFill>
                  <a:srgbClr val="000000"/>
                </a:solidFill>
                <a:latin typeface="Consolas" panose="020B0609020204030204" pitchFamily="49" charset="0"/>
              </a:rPr>
              <a:t>.println</a:t>
            </a:r>
            <a:r>
              <a:rPr lang="en-US" sz="1200" b="1" i="1" dirty="0">
                <a:solidFill>
                  <a:srgbClr val="000000"/>
                </a:solidFill>
                <a:latin typeface="Consolas" panose="020B0609020204030204" pitchFamily="49" charset="0"/>
              </a:rPr>
              <a:t>(</a:t>
            </a:r>
            <a:r>
              <a:rPr lang="en-US" sz="1200" b="1" i="1" dirty="0">
                <a:solidFill>
                  <a:srgbClr val="6A3E3E"/>
                </a:solidFill>
                <a:latin typeface="Consolas" panose="020B0609020204030204" pitchFamily="49" charset="0"/>
              </a:rPr>
              <a:t>stat</a:t>
            </a:r>
            <a:r>
              <a:rPr lang="en-US" sz="1200" b="1" i="1" dirty="0">
                <a:solidFill>
                  <a:srgbClr val="000000"/>
                </a:solidFill>
                <a:latin typeface="Consolas" panose="020B0609020204030204" pitchFamily="49" charset="0"/>
              </a:rPr>
              <a:t>);</a:t>
            </a:r>
            <a:endParaRPr lang="en-US" sz="1200" dirty="0"/>
          </a:p>
        </p:txBody>
      </p:sp>
      <p:sp>
        <p:nvSpPr>
          <p:cNvPr id="7" name="Rectangle 6">
            <a:extLst>
              <a:ext uri="{FF2B5EF4-FFF2-40B4-BE49-F238E27FC236}">
                <a16:creationId xmlns:a16="http://schemas.microsoft.com/office/drawing/2014/main" id="{A0BC84D7-4BE4-48C6-9238-2853E1F5FBF9}"/>
              </a:ext>
            </a:extLst>
          </p:cNvPr>
          <p:cNvSpPr/>
          <p:nvPr/>
        </p:nvSpPr>
        <p:spPr>
          <a:xfrm>
            <a:off x="3962400" y="209550"/>
            <a:ext cx="3962400" cy="370736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TestBoard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46464"/>
                </a:solidFill>
                <a:latin typeface="Consolas" panose="020B0609020204030204" pitchFamily="49" charset="0"/>
                <a:ea typeface="Calibri" panose="020F0502020204030204" pitchFamily="34" charset="0"/>
                <a:cs typeface="Consolas" panose="020B0609020204030204" pitchFamily="49" charset="0"/>
              </a:rPr>
              <a:t>    @Test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test_tie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(0,Token.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3F7F5F"/>
                </a:solidFill>
                <a:latin typeface="Consolas" panose="020B0609020204030204" pitchFamily="49" charset="0"/>
                <a:ea typeface="Calibri" panose="020F0502020204030204" pitchFamily="34" charset="0"/>
                <a:cs typeface="Consolas" panose="020B0609020204030204" pitchFamily="49" charset="0"/>
              </a:rPr>
              <a:t>        // MORE HERE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assertTrue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TIE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46464"/>
                </a:solidFill>
                <a:latin typeface="Consolas" panose="020B0609020204030204" pitchFamily="49" charset="0"/>
                <a:ea typeface="Calibri" panose="020F0502020204030204" pitchFamily="34" charset="0"/>
                <a:cs typeface="Consolas" panose="020B0609020204030204" pitchFamily="49" charset="0"/>
              </a:rPr>
              <a:t>    @Test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    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test_x_wins_top_row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(0,Token.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(1,Token.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(2,Token.</a:t>
            </a:r>
            <a:r>
              <a:rPr lang="en-US" sz="1000" b="1" i="1" dirty="0">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assertTrue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Status.</a:t>
            </a:r>
            <a:r>
              <a:rPr lang="en-US" sz="10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WON_X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48DE4DFC-19BB-4951-B040-90ED859013EC}"/>
              </a:ext>
            </a:extLst>
          </p:cNvPr>
          <p:cNvSpPr txBox="1"/>
          <p:nvPr/>
        </p:nvSpPr>
        <p:spPr>
          <a:xfrm>
            <a:off x="7425355" y="246105"/>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9" name="Rectangle 8">
            <a:extLst>
              <a:ext uri="{FF2B5EF4-FFF2-40B4-BE49-F238E27FC236}">
                <a16:creationId xmlns:a16="http://schemas.microsoft.com/office/drawing/2014/main" id="{AD27E1A7-53E9-458B-820D-F97878B58F1A}"/>
              </a:ext>
            </a:extLst>
          </p:cNvPr>
          <p:cNvSpPr/>
          <p:nvPr/>
        </p:nvSpPr>
        <p:spPr>
          <a:xfrm>
            <a:off x="3824287" y="178140"/>
            <a:ext cx="4238626" cy="389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CB4E81B-57F3-4867-8F7D-A80CF130A91D}"/>
              </a:ext>
            </a:extLst>
          </p:cNvPr>
          <p:cNvPicPr>
            <a:picLocks noChangeAspect="1"/>
          </p:cNvPicPr>
          <p:nvPr/>
        </p:nvPicPr>
        <p:blipFill>
          <a:blip r:embed="rId3"/>
          <a:stretch>
            <a:fillRect/>
          </a:stretch>
        </p:blipFill>
        <p:spPr>
          <a:xfrm>
            <a:off x="1752600" y="3353064"/>
            <a:ext cx="5173310" cy="1432494"/>
          </a:xfrm>
          <a:prstGeom prst="rect">
            <a:avLst/>
          </a:prstGeom>
          <a:ln>
            <a:solidFill>
              <a:schemeClr val="accent1"/>
            </a:solidFill>
          </a:ln>
        </p:spPr>
      </p:pic>
      <p:sp>
        <p:nvSpPr>
          <p:cNvPr id="11" name="TextBox 10">
            <a:extLst>
              <a:ext uri="{FF2B5EF4-FFF2-40B4-BE49-F238E27FC236}">
                <a16:creationId xmlns:a16="http://schemas.microsoft.com/office/drawing/2014/main" id="{67AE8E09-78DE-4100-8E63-DA50709893FA}"/>
              </a:ext>
            </a:extLst>
          </p:cNvPr>
          <p:cNvSpPr txBox="1"/>
          <p:nvPr/>
        </p:nvSpPr>
        <p:spPr>
          <a:xfrm>
            <a:off x="2864872" y="830786"/>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77096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500"/>
                                        <p:tgtEl>
                                          <p:spTgt spid="7">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9" end="19"/>
                                            </p:txEl>
                                          </p:spTgt>
                                        </p:tgtEl>
                                        <p:attrNameLst>
                                          <p:attrName>style.visibility</p:attrName>
                                        </p:attrNameLst>
                                      </p:cBhvr>
                                      <p:to>
                                        <p:strVal val="visible"/>
                                      </p:to>
                                    </p:set>
                                    <p:animEffect transition="in" filter="fade">
                                      <p:cBhvr>
                                        <p:cTn id="46" dur="500"/>
                                        <p:tgtEl>
                                          <p:spTgt spid="7">
                                            <p:txEl>
                                              <p:pRg st="19" end="19"/>
                                            </p:txEl>
                                          </p:spTgt>
                                        </p:tgtEl>
                                      </p:cBhvr>
                                    </p:animEffect>
                                  </p:childTnLst>
                                </p:cTn>
                              </p:par>
                              <p:par>
                                <p:cTn id="47" presetID="1" presetClass="exit"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xEl>
                                              <p:pRg st="2" end="2"/>
                                            </p:txEl>
                                          </p:spTgt>
                                        </p:tgtEl>
                                        <p:attrNameLst>
                                          <p:attrName>style.visibility</p:attrName>
                                        </p:attrNameLst>
                                      </p:cBhvr>
                                      <p:to>
                                        <p:strVal val="visible"/>
                                      </p:to>
                                    </p:set>
                                    <p:animEffect transition="in" filter="fade">
                                      <p:cBhvr>
                                        <p:cTn id="53" dur="500"/>
                                        <p:tgtEl>
                                          <p:spTgt spid="7">
                                            <p:txEl>
                                              <p:pRg st="2" end="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xEl>
                                              <p:pRg st="3" end="3"/>
                                            </p:txEl>
                                          </p:spTgt>
                                        </p:tgtEl>
                                        <p:attrNameLst>
                                          <p:attrName>style.visibility</p:attrName>
                                        </p:attrNameLst>
                                      </p:cBhvr>
                                      <p:to>
                                        <p:strVal val="visible"/>
                                      </p:to>
                                    </p:set>
                                    <p:animEffect transition="in" filter="fade">
                                      <p:cBhvr>
                                        <p:cTn id="56" dur="500"/>
                                        <p:tgtEl>
                                          <p:spTgt spid="7">
                                            <p:txEl>
                                              <p:pRg st="3" end="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animEffect transition="in" filter="fade">
                                      <p:cBhvr>
                                        <p:cTn id="59" dur="500"/>
                                        <p:tgtEl>
                                          <p:spTgt spid="7">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xEl>
                                              <p:pRg st="4" end="4"/>
                                            </p:txEl>
                                          </p:spTgt>
                                        </p:tgtEl>
                                        <p:attrNameLst>
                                          <p:attrName>style.visibility</p:attrName>
                                        </p:attrNameLst>
                                      </p:cBhvr>
                                      <p:to>
                                        <p:strVal val="visible"/>
                                      </p:to>
                                    </p:set>
                                    <p:animEffect transition="in" filter="fade">
                                      <p:cBhvr>
                                        <p:cTn id="64" dur="500"/>
                                        <p:tgtEl>
                                          <p:spTgt spid="7">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xEl>
                                              <p:pRg st="5" end="5"/>
                                            </p:txEl>
                                          </p:spTgt>
                                        </p:tgtEl>
                                        <p:attrNameLst>
                                          <p:attrName>style.visibility</p:attrName>
                                        </p:attrNameLst>
                                      </p:cBhvr>
                                      <p:to>
                                        <p:strVal val="visible"/>
                                      </p:to>
                                    </p:set>
                                    <p:animEffect transition="in" filter="fade">
                                      <p:cBhvr>
                                        <p:cTn id="69" dur="500"/>
                                        <p:tgtEl>
                                          <p:spTgt spid="7">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xEl>
                                              <p:pRg st="6" end="6"/>
                                            </p:txEl>
                                          </p:spTgt>
                                        </p:tgtEl>
                                        <p:attrNameLst>
                                          <p:attrName>style.visibility</p:attrName>
                                        </p:attrNameLst>
                                      </p:cBhvr>
                                      <p:to>
                                        <p:strVal val="visible"/>
                                      </p:to>
                                    </p:set>
                                    <p:animEffect transition="in" filter="fade">
                                      <p:cBhvr>
                                        <p:cTn id="74" dur="500"/>
                                        <p:tgtEl>
                                          <p:spTgt spid="7">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
                                            <p:txEl>
                                              <p:pRg st="7" end="7"/>
                                            </p:txEl>
                                          </p:spTgt>
                                        </p:tgtEl>
                                        <p:attrNameLst>
                                          <p:attrName>style.visibility</p:attrName>
                                        </p:attrNameLst>
                                      </p:cBhvr>
                                      <p:to>
                                        <p:strVal val="visible"/>
                                      </p:to>
                                    </p:set>
                                    <p:animEffect transition="in" filter="fade">
                                      <p:cBhvr>
                                        <p:cTn id="79" dur="500"/>
                                        <p:tgtEl>
                                          <p:spTgt spid="7">
                                            <p:txEl>
                                              <p:pRg st="7" end="7"/>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
                                            <p:txEl>
                                              <p:pRg st="10" end="10"/>
                                            </p:txEl>
                                          </p:spTgt>
                                        </p:tgtEl>
                                        <p:attrNameLst>
                                          <p:attrName>style.visibility</p:attrName>
                                        </p:attrNameLst>
                                      </p:cBhvr>
                                      <p:to>
                                        <p:strVal val="visible"/>
                                      </p:to>
                                    </p:set>
                                    <p:animEffect transition="in" filter="fade">
                                      <p:cBhvr>
                                        <p:cTn id="84" dur="500"/>
                                        <p:tgtEl>
                                          <p:spTgt spid="7">
                                            <p:txEl>
                                              <p:pRg st="10" end="10"/>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xEl>
                                              <p:pRg st="11" end="11"/>
                                            </p:txEl>
                                          </p:spTgt>
                                        </p:tgtEl>
                                        <p:attrNameLst>
                                          <p:attrName>style.visibility</p:attrName>
                                        </p:attrNameLst>
                                      </p:cBhvr>
                                      <p:to>
                                        <p:strVal val="visible"/>
                                      </p:to>
                                    </p:set>
                                    <p:animEffect transition="in" filter="fade">
                                      <p:cBhvr>
                                        <p:cTn id="87" dur="500"/>
                                        <p:tgtEl>
                                          <p:spTgt spid="7">
                                            <p:txEl>
                                              <p:pRg st="11" end="11"/>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
                                            <p:txEl>
                                              <p:pRg st="12" end="12"/>
                                            </p:txEl>
                                          </p:spTgt>
                                        </p:tgtEl>
                                        <p:attrNameLst>
                                          <p:attrName>style.visibility</p:attrName>
                                        </p:attrNameLst>
                                      </p:cBhvr>
                                      <p:to>
                                        <p:strVal val="visible"/>
                                      </p:to>
                                    </p:set>
                                    <p:animEffect transition="in" filter="fade">
                                      <p:cBhvr>
                                        <p:cTn id="90" dur="500"/>
                                        <p:tgtEl>
                                          <p:spTgt spid="7">
                                            <p:txEl>
                                              <p:pRg st="12" end="12"/>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7">
                                            <p:txEl>
                                              <p:pRg st="13" end="13"/>
                                            </p:txEl>
                                          </p:spTgt>
                                        </p:tgtEl>
                                        <p:attrNameLst>
                                          <p:attrName>style.visibility</p:attrName>
                                        </p:attrNameLst>
                                      </p:cBhvr>
                                      <p:to>
                                        <p:strVal val="visible"/>
                                      </p:to>
                                    </p:set>
                                    <p:animEffect transition="in" filter="fade">
                                      <p:cBhvr>
                                        <p:cTn id="93" dur="500"/>
                                        <p:tgtEl>
                                          <p:spTgt spid="7">
                                            <p:txEl>
                                              <p:pRg st="13" end="13"/>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7">
                                            <p:txEl>
                                              <p:pRg st="14" end="14"/>
                                            </p:txEl>
                                          </p:spTgt>
                                        </p:tgtEl>
                                        <p:attrNameLst>
                                          <p:attrName>style.visibility</p:attrName>
                                        </p:attrNameLst>
                                      </p:cBhvr>
                                      <p:to>
                                        <p:strVal val="visible"/>
                                      </p:to>
                                    </p:set>
                                    <p:animEffect transition="in" filter="fade">
                                      <p:cBhvr>
                                        <p:cTn id="96" dur="500"/>
                                        <p:tgtEl>
                                          <p:spTgt spid="7">
                                            <p:txEl>
                                              <p:pRg st="14" end="14"/>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7">
                                            <p:txEl>
                                              <p:pRg st="15" end="15"/>
                                            </p:txEl>
                                          </p:spTgt>
                                        </p:tgtEl>
                                        <p:attrNameLst>
                                          <p:attrName>style.visibility</p:attrName>
                                        </p:attrNameLst>
                                      </p:cBhvr>
                                      <p:to>
                                        <p:strVal val="visible"/>
                                      </p:to>
                                    </p:set>
                                    <p:animEffect transition="in" filter="fade">
                                      <p:cBhvr>
                                        <p:cTn id="99" dur="500"/>
                                        <p:tgtEl>
                                          <p:spTgt spid="7">
                                            <p:txEl>
                                              <p:pRg st="15" end="15"/>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7">
                                            <p:txEl>
                                              <p:pRg st="16" end="16"/>
                                            </p:txEl>
                                          </p:spTgt>
                                        </p:tgtEl>
                                        <p:attrNameLst>
                                          <p:attrName>style.visibility</p:attrName>
                                        </p:attrNameLst>
                                      </p:cBhvr>
                                      <p:to>
                                        <p:strVal val="visible"/>
                                      </p:to>
                                    </p:set>
                                    <p:animEffect transition="in" filter="fade">
                                      <p:cBhvr>
                                        <p:cTn id="102" dur="500"/>
                                        <p:tgtEl>
                                          <p:spTgt spid="7">
                                            <p:txEl>
                                              <p:pRg st="16" end="16"/>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7">
                                            <p:txEl>
                                              <p:pRg st="17" end="17"/>
                                            </p:txEl>
                                          </p:spTgt>
                                        </p:tgtEl>
                                        <p:attrNameLst>
                                          <p:attrName>style.visibility</p:attrName>
                                        </p:attrNameLst>
                                      </p:cBhvr>
                                      <p:to>
                                        <p:strVal val="visible"/>
                                      </p:to>
                                    </p:set>
                                    <p:animEffect transition="in" filter="fade">
                                      <p:cBhvr>
                                        <p:cTn id="105" dur="500"/>
                                        <p:tgtEl>
                                          <p:spTgt spid="7">
                                            <p:txEl>
                                              <p:pRg st="17" end="17"/>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1B2D-4442-4A95-B27F-69094964B04A}"/>
              </a:ext>
            </a:extLst>
          </p:cNvPr>
          <p:cNvSpPr>
            <a:spLocks noGrp="1"/>
          </p:cNvSpPr>
          <p:nvPr>
            <p:ph type="title"/>
          </p:nvPr>
        </p:nvSpPr>
        <p:spPr/>
        <p:txBody>
          <a:bodyPr/>
          <a:lstStyle/>
          <a:p>
            <a:r>
              <a:rPr lang="en-US" dirty="0"/>
              <a:t>Player</a:t>
            </a:r>
          </a:p>
        </p:txBody>
      </p:sp>
      <p:sp>
        <p:nvSpPr>
          <p:cNvPr id="4" name="Slide Number Placeholder 3">
            <a:extLst>
              <a:ext uri="{FF2B5EF4-FFF2-40B4-BE49-F238E27FC236}">
                <a16:creationId xmlns:a16="http://schemas.microsoft.com/office/drawing/2014/main" id="{8F748A8C-90AC-407F-BD28-64309F0E3FEE}"/>
              </a:ext>
            </a:extLst>
          </p:cNvPr>
          <p:cNvSpPr>
            <a:spLocks noGrp="1"/>
          </p:cNvSpPr>
          <p:nvPr>
            <p:ph type="sldNum" sz="quarter" idx="12"/>
          </p:nvPr>
        </p:nvSpPr>
        <p:spPr/>
        <p:txBody>
          <a:bodyPr/>
          <a:lstStyle/>
          <a:p>
            <a:fld id="{B9EA2576-3992-4A7D-AC41-AC0E2BE3E45F}" type="slidenum">
              <a:rPr lang="en-US" smtClean="0"/>
              <a:pPr/>
              <a:t>16</a:t>
            </a:fld>
            <a:endParaRPr lang="en-US" dirty="0"/>
          </a:p>
        </p:txBody>
      </p:sp>
      <p:sp>
        <p:nvSpPr>
          <p:cNvPr id="5" name="Rectangle 4">
            <a:extLst>
              <a:ext uri="{FF2B5EF4-FFF2-40B4-BE49-F238E27FC236}">
                <a16:creationId xmlns:a16="http://schemas.microsoft.com/office/drawing/2014/main" id="{C792E669-30B0-462E-8671-8A5A8749E82B}"/>
              </a:ext>
            </a:extLst>
          </p:cNvPr>
          <p:cNvSpPr/>
          <p:nvPr/>
        </p:nvSpPr>
        <p:spPr>
          <a:xfrm>
            <a:off x="762000" y="749209"/>
            <a:ext cx="5181600" cy="383810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java.util.Scanner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Scanner </a:t>
            </a:r>
            <a:r>
              <a:rPr lang="en-US" sz="1200" dirty="0">
                <a:solidFill>
                  <a:srgbClr val="0000C0"/>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Scanner(System.</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 Maybe a name attribute?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Token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out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.println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A00FF"/>
                </a:solidFill>
                <a:latin typeface="Consolas" panose="020B0609020204030204" pitchFamily="49" charset="0"/>
                <a:ea typeface="Calibri" panose="020F0502020204030204" pitchFamily="34" charset="0"/>
                <a:cs typeface="Consolas" panose="020B0609020204030204" pitchFamily="49" charset="0"/>
              </a:rPr>
              <a:t>"Your move player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ret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C0"/>
                </a:solidFill>
                <a:latin typeface="Consolas" panose="020B0609020204030204" pitchFamily="49" charset="0"/>
                <a:ea typeface="Calibri" panose="020F0502020204030204" pitchFamily="34" charset="0"/>
                <a:cs typeface="Consolas" panose="020B0609020204030204" pitchFamily="49" charset="0"/>
              </a:rPr>
              <a:t>in</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.nextInt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todo</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error check and loop back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ret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AD21C5F-F52E-408F-929A-79AA3E687CDD}"/>
              </a:ext>
            </a:extLst>
          </p:cNvPr>
          <p:cNvSpPr txBox="1"/>
          <p:nvPr/>
        </p:nvSpPr>
        <p:spPr>
          <a:xfrm>
            <a:off x="5461152" y="749209"/>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235523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8" end="18"/>
                                            </p:txEl>
                                          </p:spTgt>
                                        </p:tgtEl>
                                        <p:attrNameLst>
                                          <p:attrName>style.visibility</p:attrName>
                                        </p:attrNameLst>
                                      </p:cBhvr>
                                      <p:to>
                                        <p:strVal val="visible"/>
                                      </p:to>
                                    </p:set>
                                    <p:animEffect transition="in" filter="fade">
                                      <p:cBhvr>
                                        <p:cTn id="10" dur="500"/>
                                        <p:tgtEl>
                                          <p:spTgt spid="5">
                                            <p:txEl>
                                              <p:pRg st="18" end="1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fade">
                                      <p:cBhvr>
                                        <p:cTn id="18" dur="500"/>
                                        <p:tgtEl>
                                          <p:spTgt spid="5">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Effect transition="in" filter="fade">
                                      <p:cBhvr>
                                        <p:cTn id="21" dur="500"/>
                                        <p:tgtEl>
                                          <p:spTgt spid="5">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0" end="10"/>
                                            </p:txEl>
                                          </p:spTgt>
                                        </p:tgtEl>
                                        <p:attrNameLst>
                                          <p:attrName>style.visibility</p:attrName>
                                        </p:attrNameLst>
                                      </p:cBhvr>
                                      <p:to>
                                        <p:strVal val="visible"/>
                                      </p:to>
                                    </p:set>
                                    <p:animEffect transition="in" filter="fade">
                                      <p:cBhvr>
                                        <p:cTn id="26" dur="500"/>
                                        <p:tgtEl>
                                          <p:spTgt spid="5">
                                            <p:txEl>
                                              <p:pRg st="10" end="1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6" end="16"/>
                                            </p:txEl>
                                          </p:spTgt>
                                        </p:tgtEl>
                                        <p:attrNameLst>
                                          <p:attrName>style.visibility</p:attrName>
                                        </p:attrNameLst>
                                      </p:cBhvr>
                                      <p:to>
                                        <p:strVal val="visible"/>
                                      </p:to>
                                    </p:set>
                                    <p:animEffect transition="in" filter="fade">
                                      <p:cBhvr>
                                        <p:cTn id="29" dur="500"/>
                                        <p:tgtEl>
                                          <p:spTgt spid="5">
                                            <p:txEl>
                                              <p:pRg st="16" end="1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1" end="11"/>
                                            </p:txEl>
                                          </p:spTgt>
                                        </p:tgtEl>
                                        <p:attrNameLst>
                                          <p:attrName>style.visibility</p:attrName>
                                        </p:attrNameLst>
                                      </p:cBhvr>
                                      <p:to>
                                        <p:strVal val="visible"/>
                                      </p:to>
                                    </p:set>
                                    <p:animEffect transition="in" filter="fade">
                                      <p:cBhvr>
                                        <p:cTn id="34" dur="500"/>
                                        <p:tgtEl>
                                          <p:spTgt spid="5">
                                            <p:txEl>
                                              <p:pRg st="11" end="1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animEffect transition="in" filter="fade">
                                      <p:cBhvr>
                                        <p:cTn id="39" dur="500"/>
                                        <p:tgtEl>
                                          <p:spTgt spid="5">
                                            <p:txEl>
                                              <p:pRg st="12" end="1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fade">
                                      <p:cBhvr>
                                        <p:cTn id="44" dur="500"/>
                                        <p:tgtEl>
                                          <p:spTgt spid="5">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Effect transition="in" filter="fade">
                                      <p:cBhvr>
                                        <p:cTn id="49" dur="500"/>
                                        <p:tgtEl>
                                          <p:spTgt spid="5">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fade">
                                      <p:cBhvr>
                                        <p:cTn id="54" dur="500"/>
                                        <p:tgtEl>
                                          <p:spTgt spid="5">
                                            <p:txEl>
                                              <p:pRg st="13" end="1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animEffect transition="in" filter="fade">
                                      <p:cBhvr>
                                        <p:cTn id="59" dur="500"/>
                                        <p:tgtEl>
                                          <p:spTgt spid="5">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5" end="15"/>
                                            </p:txEl>
                                          </p:spTgt>
                                        </p:tgtEl>
                                        <p:attrNameLst>
                                          <p:attrName>style.visibility</p:attrName>
                                        </p:attrNameLst>
                                      </p:cBhvr>
                                      <p:to>
                                        <p:strVal val="visible"/>
                                      </p:to>
                                    </p:set>
                                    <p:animEffect transition="in" filter="fade">
                                      <p:cBhvr>
                                        <p:cTn id="64"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0724-5CDF-4364-A9D2-D90B44E0C7D1}"/>
              </a:ext>
            </a:extLst>
          </p:cNvPr>
          <p:cNvSpPr>
            <a:spLocks noGrp="1"/>
          </p:cNvSpPr>
          <p:nvPr>
            <p:ph type="title"/>
          </p:nvPr>
        </p:nvSpPr>
        <p:spPr/>
        <p:txBody>
          <a:bodyPr/>
          <a:lstStyle/>
          <a:p>
            <a:r>
              <a:rPr lang="en-US" dirty="0"/>
              <a:t>Types of Players</a:t>
            </a:r>
          </a:p>
        </p:txBody>
      </p:sp>
      <p:sp>
        <p:nvSpPr>
          <p:cNvPr id="4" name="Slide Number Placeholder 3">
            <a:extLst>
              <a:ext uri="{FF2B5EF4-FFF2-40B4-BE49-F238E27FC236}">
                <a16:creationId xmlns:a16="http://schemas.microsoft.com/office/drawing/2014/main" id="{161B786C-943B-4DBD-AC2D-5B205DC13121}"/>
              </a:ext>
            </a:extLst>
          </p:cNvPr>
          <p:cNvSpPr>
            <a:spLocks noGrp="1"/>
          </p:cNvSpPr>
          <p:nvPr>
            <p:ph type="sldNum" sz="quarter" idx="12"/>
          </p:nvPr>
        </p:nvSpPr>
        <p:spPr/>
        <p:txBody>
          <a:bodyPr/>
          <a:lstStyle/>
          <a:p>
            <a:fld id="{B9EA2576-3992-4A7D-AC41-AC0E2BE3E45F}" type="slidenum">
              <a:rPr lang="en-US" smtClean="0"/>
              <a:pPr/>
              <a:t>17</a:t>
            </a:fld>
            <a:endParaRPr lang="en-US" dirty="0"/>
          </a:p>
        </p:txBody>
      </p:sp>
      <p:sp>
        <p:nvSpPr>
          <p:cNvPr id="5" name="Rectangle 4">
            <a:extLst>
              <a:ext uri="{FF2B5EF4-FFF2-40B4-BE49-F238E27FC236}">
                <a16:creationId xmlns:a16="http://schemas.microsoft.com/office/drawing/2014/main" id="{109BFB4D-C278-4BCC-B8A6-3EC60369009D}"/>
              </a:ext>
            </a:extLst>
          </p:cNvPr>
          <p:cNvSpPr/>
          <p:nvPr/>
        </p:nvSpPr>
        <p:spPr>
          <a:xfrm>
            <a:off x="533400" y="867248"/>
            <a:ext cx="5172997" cy="383810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MrRandom</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player2 = new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MrRandom</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Who cares what player1 and player2 are?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As long as they have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No way to say "player2 can be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HumanPlayer</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OR </a:t>
            </a:r>
            <a:r>
              <a:rPr lang="en-US" sz="1200" dirty="0" err="1">
                <a:solidFill>
                  <a:srgbClr val="3F7F5F"/>
                </a:solidFill>
                <a:latin typeface="Consolas" panose="020B0609020204030204" pitchFamily="49" charset="0"/>
                <a:ea typeface="Calibri" panose="020F0502020204030204" pitchFamily="34" charset="0"/>
                <a:cs typeface="Consolas" panose="020B0609020204030204" pitchFamily="49" charset="0"/>
              </a:rPr>
              <a:t>MrRandom</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We must pick a single type for variable "player2"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.getMove(</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6A3E3E"/>
                </a:solidFill>
                <a:latin typeface="Consolas" panose="020B0609020204030204" pitchFamily="49" charset="0"/>
                <a:ea typeface="Calibri" panose="020F0502020204030204" pitchFamily="34" charset="0"/>
                <a:cs typeface="Consolas" panose="020B0609020204030204" pitchFamily="49" charset="0"/>
              </a:rPr>
              <a:t>board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a:t>
            </a:r>
            <a:r>
              <a:rPr lang="en-US" sz="1200" b="1" i="1" dirty="0" err="1">
                <a:solidFill>
                  <a:srgbClr val="0000C0"/>
                </a:solidFill>
                <a:latin typeface="Consolas" panose="020B0609020204030204" pitchFamily="49" charset="0"/>
                <a:ea typeface="Calibri" panose="020F0502020204030204" pitchFamily="34" charset="0"/>
                <a:cs typeface="Consolas" panose="020B0609020204030204" pitchFamily="49" charset="0"/>
              </a:rPr>
              <a:t>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A379FE3B-F80E-48BB-89D0-9AD2BA3C8DCF}"/>
              </a:ext>
            </a:extLst>
          </p:cNvPr>
          <p:cNvCxnSpPr>
            <a:cxnSpLocks/>
            <a:endCxn id="7" idx="1"/>
          </p:cNvCxnSpPr>
          <p:nvPr/>
        </p:nvCxnSpPr>
        <p:spPr>
          <a:xfrm flipV="1">
            <a:off x="2590800" y="2085886"/>
            <a:ext cx="3444050" cy="1373532"/>
          </a:xfrm>
          <a:prstGeom prst="line">
            <a:avLst/>
          </a:prstGeom>
          <a:ln w="25400">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6B9C51F-B846-4D93-B354-532368FBD92F}"/>
              </a:ext>
            </a:extLst>
          </p:cNvPr>
          <p:cNvSpPr txBox="1"/>
          <p:nvPr/>
        </p:nvSpPr>
        <p:spPr>
          <a:xfrm>
            <a:off x="6034850" y="1485721"/>
            <a:ext cx="2638731" cy="1200329"/>
          </a:xfrm>
          <a:prstGeom prst="rect">
            <a:avLst/>
          </a:prstGeom>
          <a:noFill/>
        </p:spPr>
        <p:txBody>
          <a:bodyPr wrap="square" rtlCol="0">
            <a:spAutoFit/>
          </a:bodyPr>
          <a:lstStyle/>
          <a:p>
            <a:r>
              <a:rPr lang="en-US" b="1" dirty="0">
                <a:solidFill>
                  <a:srgbClr val="FF0000"/>
                </a:solidFill>
              </a:rPr>
              <a:t>I don’t care what type this object is. I just care that it has a “</a:t>
            </a:r>
            <a:r>
              <a:rPr lang="en-US" b="1" dirty="0" err="1">
                <a:solidFill>
                  <a:srgbClr val="FF0000"/>
                </a:solidFill>
              </a:rPr>
              <a:t>getMove</a:t>
            </a:r>
            <a:r>
              <a:rPr lang="en-US" b="1" dirty="0">
                <a:solidFill>
                  <a:srgbClr val="FF0000"/>
                </a:solidFill>
              </a:rPr>
              <a:t>” method.</a:t>
            </a:r>
          </a:p>
        </p:txBody>
      </p:sp>
      <p:sp>
        <p:nvSpPr>
          <p:cNvPr id="9" name="TextBox 8">
            <a:extLst>
              <a:ext uri="{FF2B5EF4-FFF2-40B4-BE49-F238E27FC236}">
                <a16:creationId xmlns:a16="http://schemas.microsoft.com/office/drawing/2014/main" id="{63AAA83D-3932-4BFA-94DA-41D3406D2B13}"/>
              </a:ext>
            </a:extLst>
          </p:cNvPr>
          <p:cNvSpPr txBox="1"/>
          <p:nvPr/>
        </p:nvSpPr>
        <p:spPr>
          <a:xfrm>
            <a:off x="6011911" y="2814291"/>
            <a:ext cx="2638731" cy="923330"/>
          </a:xfrm>
          <a:prstGeom prst="rect">
            <a:avLst/>
          </a:prstGeom>
          <a:noFill/>
        </p:spPr>
        <p:txBody>
          <a:bodyPr wrap="square" rtlCol="0">
            <a:spAutoFit/>
          </a:bodyPr>
          <a:lstStyle/>
          <a:p>
            <a:r>
              <a:rPr lang="en-US" b="1" dirty="0">
                <a:solidFill>
                  <a:srgbClr val="FF0000"/>
                </a:solidFill>
              </a:rPr>
              <a:t>I don’t care what the method does. All I care about is the name.</a:t>
            </a:r>
          </a:p>
        </p:txBody>
      </p:sp>
      <p:sp>
        <p:nvSpPr>
          <p:cNvPr id="10" name="TextBox 9">
            <a:extLst>
              <a:ext uri="{FF2B5EF4-FFF2-40B4-BE49-F238E27FC236}">
                <a16:creationId xmlns:a16="http://schemas.microsoft.com/office/drawing/2014/main" id="{8D4FEC34-95CE-421A-8038-460B46BA579D}"/>
              </a:ext>
            </a:extLst>
          </p:cNvPr>
          <p:cNvSpPr txBox="1"/>
          <p:nvPr/>
        </p:nvSpPr>
        <p:spPr>
          <a:xfrm>
            <a:off x="6248400" y="3749673"/>
            <a:ext cx="1914830" cy="369332"/>
          </a:xfrm>
          <a:prstGeom prst="rect">
            <a:avLst/>
          </a:prstGeom>
          <a:noFill/>
        </p:spPr>
        <p:txBody>
          <a:bodyPr wrap="square" rtlCol="0">
            <a:spAutoFit/>
          </a:bodyPr>
          <a:lstStyle/>
          <a:p>
            <a:r>
              <a:rPr lang="en-US" b="1" dirty="0">
                <a:solidFill>
                  <a:srgbClr val="FF0000"/>
                </a:solidFill>
              </a:rPr>
              <a:t>And arguments.</a:t>
            </a:r>
          </a:p>
        </p:txBody>
      </p:sp>
      <p:cxnSp>
        <p:nvCxnSpPr>
          <p:cNvPr id="12" name="Straight Connector 11">
            <a:extLst>
              <a:ext uri="{FF2B5EF4-FFF2-40B4-BE49-F238E27FC236}">
                <a16:creationId xmlns:a16="http://schemas.microsoft.com/office/drawing/2014/main" id="{16120DDC-82AF-424F-AC6A-7D6E604C67D9}"/>
              </a:ext>
            </a:extLst>
          </p:cNvPr>
          <p:cNvCxnSpPr>
            <a:cxnSpLocks/>
            <a:endCxn id="7" idx="1"/>
          </p:cNvCxnSpPr>
          <p:nvPr/>
        </p:nvCxnSpPr>
        <p:spPr>
          <a:xfrm flipV="1">
            <a:off x="2680520" y="2085886"/>
            <a:ext cx="3354330" cy="1964644"/>
          </a:xfrm>
          <a:prstGeom prst="line">
            <a:avLst/>
          </a:prstGeom>
          <a:ln w="25400">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5E78973-F10B-4CDD-B298-AAEE8D908B1D}"/>
              </a:ext>
            </a:extLst>
          </p:cNvPr>
          <p:cNvSpPr txBox="1"/>
          <p:nvPr/>
        </p:nvSpPr>
        <p:spPr>
          <a:xfrm>
            <a:off x="5223949" y="867248"/>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Tree>
    <p:extLst>
      <p:ext uri="{BB962C8B-B14F-4D97-AF65-F5344CB8AC3E}">
        <p14:creationId xmlns:p14="http://schemas.microsoft.com/office/powerpoint/2010/main" val="159602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fade">
                                      <p:cBhvr>
                                        <p:cTn id="12" dur="500"/>
                                        <p:tgtEl>
                                          <p:spTgt spid="5">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500"/>
                                        <p:tgtEl>
                                          <p:spTgt spid="5">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9" end="9"/>
                                            </p:txEl>
                                          </p:spTgt>
                                        </p:tgtEl>
                                        <p:attrNameLst>
                                          <p:attrName>style.visibility</p:attrName>
                                        </p:attrNameLst>
                                      </p:cBhvr>
                                      <p:to>
                                        <p:strVal val="visible"/>
                                      </p:to>
                                    </p:set>
                                    <p:animEffect transition="in" filter="fade">
                                      <p:cBhvr>
                                        <p:cTn id="20" dur="500"/>
                                        <p:tgtEl>
                                          <p:spTgt spid="5">
                                            <p:txEl>
                                              <p:pRg st="9" end="9"/>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Effect transition="in" filter="fade">
                                      <p:cBhvr>
                                        <p:cTn id="23" dur="500"/>
                                        <p:tgtEl>
                                          <p:spTgt spid="5">
                                            <p:txEl>
                                              <p:pRg st="10" end="1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22" presetClass="entr" presetSubtype="2"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par>
                                <p:cTn id="32" presetID="22" presetClass="entr" presetSubtype="2"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oy&#10;&#10;Description automatically generated">
            <a:extLst>
              <a:ext uri="{FF2B5EF4-FFF2-40B4-BE49-F238E27FC236}">
                <a16:creationId xmlns:a16="http://schemas.microsoft.com/office/drawing/2014/main" id="{28F40AEC-576F-4933-B26D-532471D0FE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7016" y="1729423"/>
            <a:ext cx="2795984" cy="2236787"/>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81000" y="982980"/>
            <a:ext cx="6629400" cy="2971800"/>
          </a:xfrm>
        </p:spPr>
        <p:txBody>
          <a:bodyPr/>
          <a:lstStyle/>
          <a:p>
            <a:r>
              <a:rPr lang="en-US" dirty="0"/>
              <a:t>Make a program that plays four games at once.</a:t>
            </a:r>
          </a:p>
          <a:p>
            <a:r>
              <a:rPr lang="en-US" dirty="0"/>
              <a:t>Create 3 players to participate in the four games. Let them be ‘X’ in some games and ‘O’ in others.</a:t>
            </a:r>
          </a:p>
          <a:p>
            <a:r>
              <a:rPr lang="en-US" dirty="0"/>
              <a:t>Prompt the players one at a time for their move.</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18</a:t>
            </a:fld>
            <a:endParaRPr lang="en-US" dirty="0"/>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https://www.amazon.com/Tic-Tac-Autonomous-Playing-Book/dp/1594746877</a:t>
            </a:r>
            <a:endParaRPr lang="en-US" dirty="0"/>
          </a:p>
          <a:p>
            <a:pPr marL="0" indent="0">
              <a:buNone/>
            </a:pPr>
            <a:endParaRPr lang="en-US" dirty="0"/>
          </a:p>
          <a:p>
            <a:pPr marL="0" indent="0">
              <a:buNone/>
            </a:pPr>
            <a:r>
              <a:rPr lang="en-US" dirty="0">
                <a:hlinkClick r:id="rId4"/>
              </a:rPr>
              <a:t>https://towardsdatascience.com/tic-tac-toe-creating-unbeatable-ai-with-minimax-algorithm-8af9e52c1e7d</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3" name="Picture 2">
            <a:extLst>
              <a:ext uri="{FF2B5EF4-FFF2-40B4-BE49-F238E27FC236}">
                <a16:creationId xmlns:a16="http://schemas.microsoft.com/office/drawing/2014/main" id="{8CF14ABD-F225-452B-A5B8-842F9A7F798F}"/>
              </a:ext>
            </a:extLst>
          </p:cNvPr>
          <p:cNvPicPr>
            <a:picLocks noChangeAspect="1"/>
          </p:cNvPicPr>
          <p:nvPr/>
        </p:nvPicPr>
        <p:blipFill>
          <a:blip r:embed="rId5"/>
          <a:stretch>
            <a:fillRect/>
          </a:stretch>
        </p:blipFill>
        <p:spPr>
          <a:xfrm>
            <a:off x="3200399" y="2977606"/>
            <a:ext cx="3068265" cy="1712661"/>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2E11-B045-4647-8A11-4557C5D66F8A}"/>
              </a:ext>
            </a:extLst>
          </p:cNvPr>
          <p:cNvSpPr>
            <a:spLocks noGrp="1"/>
          </p:cNvSpPr>
          <p:nvPr>
            <p:ph type="title"/>
          </p:nvPr>
        </p:nvSpPr>
        <p:spPr/>
        <p:txBody>
          <a:bodyPr/>
          <a:lstStyle/>
          <a:p>
            <a:r>
              <a:rPr lang="en-US" dirty="0"/>
              <a:t>What objects do you see?</a:t>
            </a:r>
          </a:p>
        </p:txBody>
      </p:sp>
      <p:sp>
        <p:nvSpPr>
          <p:cNvPr id="4" name="Slide Number Placeholder 3">
            <a:extLst>
              <a:ext uri="{FF2B5EF4-FFF2-40B4-BE49-F238E27FC236}">
                <a16:creationId xmlns:a16="http://schemas.microsoft.com/office/drawing/2014/main" id="{64C37A4B-F6E0-4EFC-A502-7D080107C29A}"/>
              </a:ext>
            </a:extLst>
          </p:cNvPr>
          <p:cNvSpPr>
            <a:spLocks noGrp="1"/>
          </p:cNvSpPr>
          <p:nvPr>
            <p:ph type="sldNum" sz="quarter" idx="12"/>
          </p:nvPr>
        </p:nvSpPr>
        <p:spPr/>
        <p:txBody>
          <a:bodyPr/>
          <a:lstStyle/>
          <a:p>
            <a:fld id="{B9EA2576-3992-4A7D-AC41-AC0E2BE3E45F}" type="slidenum">
              <a:rPr lang="en-US" smtClean="0"/>
              <a:pPr/>
              <a:t>3</a:t>
            </a:fld>
            <a:endParaRPr lang="en-US" dirty="0"/>
          </a:p>
        </p:txBody>
      </p:sp>
      <p:pic>
        <p:nvPicPr>
          <p:cNvPr id="9" name="Picture 8">
            <a:extLst>
              <a:ext uri="{FF2B5EF4-FFF2-40B4-BE49-F238E27FC236}">
                <a16:creationId xmlns:a16="http://schemas.microsoft.com/office/drawing/2014/main" id="{A91315B1-2635-430F-B46B-B2C5426CADAB}"/>
              </a:ext>
            </a:extLst>
          </p:cNvPr>
          <p:cNvPicPr>
            <a:picLocks noChangeAspect="1"/>
          </p:cNvPicPr>
          <p:nvPr/>
        </p:nvPicPr>
        <p:blipFill>
          <a:blip r:embed="rId3"/>
          <a:stretch>
            <a:fillRect/>
          </a:stretch>
        </p:blipFill>
        <p:spPr>
          <a:xfrm>
            <a:off x="2514600" y="1460684"/>
            <a:ext cx="3793894" cy="2215728"/>
          </a:xfrm>
          <a:prstGeom prst="rect">
            <a:avLst/>
          </a:prstGeom>
        </p:spPr>
      </p:pic>
      <p:sp>
        <p:nvSpPr>
          <p:cNvPr id="11" name="TextBox 10">
            <a:extLst>
              <a:ext uri="{FF2B5EF4-FFF2-40B4-BE49-F238E27FC236}">
                <a16:creationId xmlns:a16="http://schemas.microsoft.com/office/drawing/2014/main" id="{934D3BA2-2006-47DD-BCB3-6229E681E85D}"/>
              </a:ext>
            </a:extLst>
          </p:cNvPr>
          <p:cNvSpPr txBox="1"/>
          <p:nvPr/>
        </p:nvSpPr>
        <p:spPr>
          <a:xfrm>
            <a:off x="2453640" y="3818422"/>
            <a:ext cx="1524000" cy="369332"/>
          </a:xfrm>
          <a:prstGeom prst="rect">
            <a:avLst/>
          </a:prstGeom>
          <a:noFill/>
        </p:spPr>
        <p:txBody>
          <a:bodyPr wrap="square" rtlCol="0">
            <a:spAutoFit/>
          </a:bodyPr>
          <a:lstStyle/>
          <a:p>
            <a:r>
              <a:rPr lang="en-US" dirty="0"/>
              <a:t>Game Board</a:t>
            </a:r>
          </a:p>
        </p:txBody>
      </p:sp>
      <p:sp>
        <p:nvSpPr>
          <p:cNvPr id="12" name="TextBox 11">
            <a:extLst>
              <a:ext uri="{FF2B5EF4-FFF2-40B4-BE49-F238E27FC236}">
                <a16:creationId xmlns:a16="http://schemas.microsoft.com/office/drawing/2014/main" id="{85B73C25-9FD1-4C5A-95FF-5FE2B5F3D5D2}"/>
              </a:ext>
            </a:extLst>
          </p:cNvPr>
          <p:cNvSpPr txBox="1"/>
          <p:nvPr/>
        </p:nvSpPr>
        <p:spPr>
          <a:xfrm>
            <a:off x="5136746" y="3818422"/>
            <a:ext cx="822094" cy="369332"/>
          </a:xfrm>
          <a:prstGeom prst="rect">
            <a:avLst/>
          </a:prstGeom>
          <a:noFill/>
        </p:spPr>
        <p:txBody>
          <a:bodyPr wrap="square" rtlCol="0">
            <a:spAutoFit/>
          </a:bodyPr>
          <a:lstStyle/>
          <a:p>
            <a:r>
              <a:rPr lang="en-US" dirty="0"/>
              <a:t>Cells</a:t>
            </a:r>
          </a:p>
        </p:txBody>
      </p:sp>
      <p:sp>
        <p:nvSpPr>
          <p:cNvPr id="13" name="TextBox 12">
            <a:extLst>
              <a:ext uri="{FF2B5EF4-FFF2-40B4-BE49-F238E27FC236}">
                <a16:creationId xmlns:a16="http://schemas.microsoft.com/office/drawing/2014/main" id="{8C29903C-0178-4045-AFF4-9229529C0EA4}"/>
              </a:ext>
            </a:extLst>
          </p:cNvPr>
          <p:cNvSpPr txBox="1"/>
          <p:nvPr/>
        </p:nvSpPr>
        <p:spPr>
          <a:xfrm>
            <a:off x="1170536" y="3024380"/>
            <a:ext cx="1143000" cy="369332"/>
          </a:xfrm>
          <a:prstGeom prst="rect">
            <a:avLst/>
          </a:prstGeom>
          <a:noFill/>
        </p:spPr>
        <p:txBody>
          <a:bodyPr wrap="square" rtlCol="0">
            <a:spAutoFit/>
          </a:bodyPr>
          <a:lstStyle/>
          <a:p>
            <a:r>
              <a:rPr lang="en-US" dirty="0"/>
              <a:t>Tokens</a:t>
            </a:r>
          </a:p>
        </p:txBody>
      </p:sp>
      <p:sp>
        <p:nvSpPr>
          <p:cNvPr id="14" name="TextBox 13">
            <a:extLst>
              <a:ext uri="{FF2B5EF4-FFF2-40B4-BE49-F238E27FC236}">
                <a16:creationId xmlns:a16="http://schemas.microsoft.com/office/drawing/2014/main" id="{2D4B7569-EC6A-4A0D-A0D0-4074B3D2984A}"/>
              </a:ext>
            </a:extLst>
          </p:cNvPr>
          <p:cNvSpPr txBox="1"/>
          <p:nvPr/>
        </p:nvSpPr>
        <p:spPr>
          <a:xfrm>
            <a:off x="3342236" y="599345"/>
            <a:ext cx="1524000" cy="369332"/>
          </a:xfrm>
          <a:prstGeom prst="rect">
            <a:avLst/>
          </a:prstGeom>
          <a:noFill/>
        </p:spPr>
        <p:txBody>
          <a:bodyPr wrap="square" rtlCol="0">
            <a:spAutoFit/>
          </a:bodyPr>
          <a:lstStyle/>
          <a:p>
            <a:r>
              <a:rPr lang="en-US" dirty="0"/>
              <a:t>Two Players</a:t>
            </a:r>
          </a:p>
        </p:txBody>
      </p:sp>
      <p:sp>
        <p:nvSpPr>
          <p:cNvPr id="16" name="TextBox 15">
            <a:extLst>
              <a:ext uri="{FF2B5EF4-FFF2-40B4-BE49-F238E27FC236}">
                <a16:creationId xmlns:a16="http://schemas.microsoft.com/office/drawing/2014/main" id="{5097701D-9EEA-4A85-BB61-78167E1A3DE8}"/>
              </a:ext>
            </a:extLst>
          </p:cNvPr>
          <p:cNvSpPr txBox="1"/>
          <p:nvPr/>
        </p:nvSpPr>
        <p:spPr>
          <a:xfrm>
            <a:off x="6591300" y="2827696"/>
            <a:ext cx="1524000" cy="369332"/>
          </a:xfrm>
          <a:prstGeom prst="rect">
            <a:avLst/>
          </a:prstGeom>
          <a:noFill/>
        </p:spPr>
        <p:txBody>
          <a:bodyPr wrap="square" rtlCol="0">
            <a:spAutoFit/>
          </a:bodyPr>
          <a:lstStyle/>
          <a:p>
            <a:r>
              <a:rPr lang="en-US" dirty="0"/>
              <a:t>Timer</a:t>
            </a:r>
          </a:p>
        </p:txBody>
      </p:sp>
      <p:sp>
        <p:nvSpPr>
          <p:cNvPr id="17" name="TextBox 16">
            <a:extLst>
              <a:ext uri="{FF2B5EF4-FFF2-40B4-BE49-F238E27FC236}">
                <a16:creationId xmlns:a16="http://schemas.microsoft.com/office/drawing/2014/main" id="{7D1270FC-98F8-4125-930D-3660FAAC8629}"/>
              </a:ext>
            </a:extLst>
          </p:cNvPr>
          <p:cNvSpPr txBox="1"/>
          <p:nvPr/>
        </p:nvSpPr>
        <p:spPr>
          <a:xfrm>
            <a:off x="1371600" y="2351196"/>
            <a:ext cx="1524000" cy="369332"/>
          </a:xfrm>
          <a:prstGeom prst="rect">
            <a:avLst/>
          </a:prstGeom>
          <a:noFill/>
        </p:spPr>
        <p:txBody>
          <a:bodyPr wrap="square" rtlCol="0">
            <a:spAutoFit/>
          </a:bodyPr>
          <a:lstStyle/>
          <a:p>
            <a:r>
              <a:rPr lang="en-US" dirty="0"/>
              <a:t>Grass</a:t>
            </a:r>
          </a:p>
        </p:txBody>
      </p:sp>
      <p:sp>
        <p:nvSpPr>
          <p:cNvPr id="18" name="TextBox 17">
            <a:extLst>
              <a:ext uri="{FF2B5EF4-FFF2-40B4-BE49-F238E27FC236}">
                <a16:creationId xmlns:a16="http://schemas.microsoft.com/office/drawing/2014/main" id="{7F0D29A0-B8E9-4BD2-A4FE-49A6E2997097}"/>
              </a:ext>
            </a:extLst>
          </p:cNvPr>
          <p:cNvSpPr txBox="1"/>
          <p:nvPr/>
        </p:nvSpPr>
        <p:spPr>
          <a:xfrm>
            <a:off x="1524000" y="1572352"/>
            <a:ext cx="1524000" cy="369332"/>
          </a:xfrm>
          <a:prstGeom prst="rect">
            <a:avLst/>
          </a:prstGeom>
          <a:noFill/>
        </p:spPr>
        <p:txBody>
          <a:bodyPr wrap="square" rtlCol="0">
            <a:spAutoFit/>
          </a:bodyPr>
          <a:lstStyle/>
          <a:p>
            <a:r>
              <a:rPr lang="en-US" dirty="0"/>
              <a:t>Tree</a:t>
            </a:r>
          </a:p>
        </p:txBody>
      </p:sp>
      <p:sp>
        <p:nvSpPr>
          <p:cNvPr id="19" name="TextBox 18">
            <a:extLst>
              <a:ext uri="{FF2B5EF4-FFF2-40B4-BE49-F238E27FC236}">
                <a16:creationId xmlns:a16="http://schemas.microsoft.com/office/drawing/2014/main" id="{50381AC2-45D4-49D9-9F20-E4447395F617}"/>
              </a:ext>
            </a:extLst>
          </p:cNvPr>
          <p:cNvSpPr txBox="1"/>
          <p:nvPr/>
        </p:nvSpPr>
        <p:spPr>
          <a:xfrm>
            <a:off x="5958407" y="1054191"/>
            <a:ext cx="1524000" cy="369332"/>
          </a:xfrm>
          <a:prstGeom prst="rect">
            <a:avLst/>
          </a:prstGeom>
          <a:noFill/>
        </p:spPr>
        <p:txBody>
          <a:bodyPr wrap="square" rtlCol="0">
            <a:spAutoFit/>
          </a:bodyPr>
          <a:lstStyle/>
          <a:p>
            <a:r>
              <a:rPr lang="en-US" dirty="0"/>
              <a:t>Hat</a:t>
            </a:r>
          </a:p>
        </p:txBody>
      </p:sp>
      <p:sp>
        <p:nvSpPr>
          <p:cNvPr id="20" name="TextBox 19">
            <a:extLst>
              <a:ext uri="{FF2B5EF4-FFF2-40B4-BE49-F238E27FC236}">
                <a16:creationId xmlns:a16="http://schemas.microsoft.com/office/drawing/2014/main" id="{96BDBE6C-7A7A-4163-AA38-1283374AE9C0}"/>
              </a:ext>
            </a:extLst>
          </p:cNvPr>
          <p:cNvSpPr txBox="1"/>
          <p:nvPr/>
        </p:nvSpPr>
        <p:spPr>
          <a:xfrm>
            <a:off x="6629400" y="3339732"/>
            <a:ext cx="1524000" cy="369332"/>
          </a:xfrm>
          <a:prstGeom prst="rect">
            <a:avLst/>
          </a:prstGeom>
          <a:noFill/>
        </p:spPr>
        <p:txBody>
          <a:bodyPr wrap="square" rtlCol="0">
            <a:spAutoFit/>
          </a:bodyPr>
          <a:lstStyle/>
          <a:p>
            <a:r>
              <a:rPr lang="en-US" dirty="0"/>
              <a:t>Shoes</a:t>
            </a:r>
          </a:p>
        </p:txBody>
      </p:sp>
      <p:cxnSp>
        <p:nvCxnSpPr>
          <p:cNvPr id="22" name="Straight Arrow Connector 21">
            <a:extLst>
              <a:ext uri="{FF2B5EF4-FFF2-40B4-BE49-F238E27FC236}">
                <a16:creationId xmlns:a16="http://schemas.microsoft.com/office/drawing/2014/main" id="{8C773B6A-8784-47BD-925E-9BA2BBD65A3E}"/>
              </a:ext>
            </a:extLst>
          </p:cNvPr>
          <p:cNvCxnSpPr/>
          <p:nvPr/>
        </p:nvCxnSpPr>
        <p:spPr>
          <a:xfrm flipV="1">
            <a:off x="2072640" y="1629521"/>
            <a:ext cx="883920" cy="142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82CD23-57CD-4A9F-BF7A-F1031C547EAD}"/>
              </a:ext>
            </a:extLst>
          </p:cNvPr>
          <p:cNvCxnSpPr>
            <a:cxnSpLocks/>
          </p:cNvCxnSpPr>
          <p:nvPr/>
        </p:nvCxnSpPr>
        <p:spPr>
          <a:xfrm flipV="1">
            <a:off x="2057400" y="2249778"/>
            <a:ext cx="899160" cy="291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2436CCC-BC58-44A3-9730-8B06DD413776}"/>
              </a:ext>
            </a:extLst>
          </p:cNvPr>
          <p:cNvCxnSpPr>
            <a:cxnSpLocks/>
          </p:cNvCxnSpPr>
          <p:nvPr/>
        </p:nvCxnSpPr>
        <p:spPr>
          <a:xfrm>
            <a:off x="2008736" y="3220908"/>
            <a:ext cx="1008784" cy="25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2CE460F-6FFA-4170-B813-31EED9A44050}"/>
              </a:ext>
            </a:extLst>
          </p:cNvPr>
          <p:cNvCxnSpPr>
            <a:cxnSpLocks/>
          </p:cNvCxnSpPr>
          <p:nvPr/>
        </p:nvCxnSpPr>
        <p:spPr>
          <a:xfrm>
            <a:off x="2001116" y="3220908"/>
            <a:ext cx="1808884" cy="291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E478CE-1064-460B-90E0-8606A53B2D0D}"/>
              </a:ext>
            </a:extLst>
          </p:cNvPr>
          <p:cNvCxnSpPr>
            <a:cxnSpLocks/>
          </p:cNvCxnSpPr>
          <p:nvPr/>
        </p:nvCxnSpPr>
        <p:spPr>
          <a:xfrm flipV="1">
            <a:off x="3097530" y="3523306"/>
            <a:ext cx="407670" cy="3401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CEA270-5228-4E30-A9C4-40AE66F2712A}"/>
              </a:ext>
            </a:extLst>
          </p:cNvPr>
          <p:cNvCxnSpPr>
            <a:cxnSpLocks/>
          </p:cNvCxnSpPr>
          <p:nvPr/>
        </p:nvCxnSpPr>
        <p:spPr>
          <a:xfrm flipH="1" flipV="1">
            <a:off x="5212080" y="3314700"/>
            <a:ext cx="289560" cy="50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6F477D0-4148-4D60-8D96-5DE83DCE4634}"/>
              </a:ext>
            </a:extLst>
          </p:cNvPr>
          <p:cNvCxnSpPr>
            <a:cxnSpLocks/>
            <a:stCxn id="19" idx="1"/>
          </p:cNvCxnSpPr>
          <p:nvPr/>
        </p:nvCxnSpPr>
        <p:spPr>
          <a:xfrm flipH="1">
            <a:off x="4671061" y="1238857"/>
            <a:ext cx="1287346" cy="5366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CB0DDBA-334D-4BED-A9FF-B3BCA3866FDC}"/>
              </a:ext>
            </a:extLst>
          </p:cNvPr>
          <p:cNvCxnSpPr>
            <a:cxnSpLocks/>
          </p:cNvCxnSpPr>
          <p:nvPr/>
        </p:nvCxnSpPr>
        <p:spPr>
          <a:xfrm>
            <a:off x="3566160" y="923674"/>
            <a:ext cx="906781" cy="801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8CD54C5-7900-401D-ACD4-5A62B9866B71}"/>
              </a:ext>
            </a:extLst>
          </p:cNvPr>
          <p:cNvCxnSpPr>
            <a:cxnSpLocks/>
          </p:cNvCxnSpPr>
          <p:nvPr/>
        </p:nvCxnSpPr>
        <p:spPr>
          <a:xfrm>
            <a:off x="3566160" y="923674"/>
            <a:ext cx="553922" cy="848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FE6294-BAB9-4DE5-A70D-15AF697A2077}"/>
              </a:ext>
            </a:extLst>
          </p:cNvPr>
          <p:cNvCxnSpPr>
            <a:cxnSpLocks/>
            <a:stCxn id="16" idx="1"/>
          </p:cNvCxnSpPr>
          <p:nvPr/>
        </p:nvCxnSpPr>
        <p:spPr>
          <a:xfrm flipH="1" flipV="1">
            <a:off x="5715002" y="2628902"/>
            <a:ext cx="876298" cy="3834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D53E3DA-A386-4BE7-A340-D6601279E66C}"/>
              </a:ext>
            </a:extLst>
          </p:cNvPr>
          <p:cNvCxnSpPr>
            <a:cxnSpLocks/>
          </p:cNvCxnSpPr>
          <p:nvPr/>
        </p:nvCxnSpPr>
        <p:spPr>
          <a:xfrm flipH="1" flipV="1">
            <a:off x="6098944" y="3204818"/>
            <a:ext cx="538076" cy="3184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6DAFF6-65BE-45C1-9F79-BAC46B6D7811}"/>
              </a:ext>
            </a:extLst>
          </p:cNvPr>
          <p:cNvSpPr txBox="1"/>
          <p:nvPr/>
        </p:nvSpPr>
        <p:spPr>
          <a:xfrm>
            <a:off x="5356860" y="4122315"/>
            <a:ext cx="2948940" cy="461665"/>
          </a:xfrm>
          <a:prstGeom prst="rect">
            <a:avLst/>
          </a:prstGeom>
          <a:noFill/>
        </p:spPr>
        <p:txBody>
          <a:bodyPr wrap="square" rtlCol="0">
            <a:spAutoFit/>
          </a:bodyPr>
          <a:lstStyle/>
          <a:p>
            <a:pPr marL="171450" indent="-171450">
              <a:buFontTx/>
              <a:buChar char="-"/>
            </a:pPr>
            <a:r>
              <a:rPr lang="en-US" sz="1200" dirty="0">
                <a:solidFill>
                  <a:schemeClr val="accent1"/>
                </a:solidFill>
              </a:rPr>
              <a:t>Relationship! Can have zero or one token</a:t>
            </a:r>
          </a:p>
          <a:p>
            <a:pPr marL="171450" indent="-171450">
              <a:buFontTx/>
              <a:buChar char="-"/>
            </a:pPr>
            <a:r>
              <a:rPr lang="en-US" sz="1200" dirty="0">
                <a:solidFill>
                  <a:schemeClr val="accent1"/>
                </a:solidFill>
              </a:rPr>
              <a:t>Can’t change during play</a:t>
            </a:r>
          </a:p>
        </p:txBody>
      </p:sp>
      <p:sp>
        <p:nvSpPr>
          <p:cNvPr id="49" name="TextBox 48">
            <a:extLst>
              <a:ext uri="{FF2B5EF4-FFF2-40B4-BE49-F238E27FC236}">
                <a16:creationId xmlns:a16="http://schemas.microsoft.com/office/drawing/2014/main" id="{4B2A214C-710C-46AE-8C03-1F76CA34A924}"/>
              </a:ext>
            </a:extLst>
          </p:cNvPr>
          <p:cNvSpPr txBox="1"/>
          <p:nvPr/>
        </p:nvSpPr>
        <p:spPr>
          <a:xfrm>
            <a:off x="2586990" y="4120348"/>
            <a:ext cx="2279246" cy="646331"/>
          </a:xfrm>
          <a:prstGeom prst="rect">
            <a:avLst/>
          </a:prstGeom>
          <a:noFill/>
        </p:spPr>
        <p:txBody>
          <a:bodyPr wrap="square" rtlCol="0">
            <a:spAutoFit/>
          </a:bodyPr>
          <a:lstStyle/>
          <a:p>
            <a:pPr marL="171450" indent="-171450">
              <a:buFontTx/>
              <a:buChar char="-"/>
            </a:pPr>
            <a:r>
              <a:rPr lang="en-US" sz="1200" dirty="0">
                <a:solidFill>
                  <a:schemeClr val="accent1"/>
                </a:solidFill>
              </a:rPr>
              <a:t>Exactly 9 cells</a:t>
            </a:r>
          </a:p>
          <a:p>
            <a:pPr marL="171450" indent="-171450">
              <a:buFontTx/>
              <a:buChar char="-"/>
            </a:pPr>
            <a:r>
              <a:rPr lang="en-US" sz="1200" dirty="0">
                <a:solidFill>
                  <a:schemeClr val="accent1"/>
                </a:solidFill>
              </a:rPr>
              <a:t>Starts empty</a:t>
            </a:r>
          </a:p>
          <a:p>
            <a:pPr marL="171450" indent="-171450">
              <a:buFontTx/>
              <a:buChar char="-"/>
            </a:pPr>
            <a:r>
              <a:rPr lang="en-US" sz="1200" dirty="0">
                <a:solidFill>
                  <a:schemeClr val="accent1"/>
                </a:solidFill>
              </a:rPr>
              <a:t>Rules about wins and tie</a:t>
            </a:r>
          </a:p>
        </p:txBody>
      </p:sp>
      <p:sp>
        <p:nvSpPr>
          <p:cNvPr id="50" name="TextBox 49">
            <a:extLst>
              <a:ext uri="{FF2B5EF4-FFF2-40B4-BE49-F238E27FC236}">
                <a16:creationId xmlns:a16="http://schemas.microsoft.com/office/drawing/2014/main" id="{904A4075-D8F9-40D0-BA2C-728712DBD952}"/>
              </a:ext>
            </a:extLst>
          </p:cNvPr>
          <p:cNvSpPr txBox="1"/>
          <p:nvPr/>
        </p:nvSpPr>
        <p:spPr>
          <a:xfrm>
            <a:off x="1249161" y="3321990"/>
            <a:ext cx="1519151" cy="276999"/>
          </a:xfrm>
          <a:prstGeom prst="rect">
            <a:avLst/>
          </a:prstGeom>
          <a:noFill/>
        </p:spPr>
        <p:txBody>
          <a:bodyPr wrap="square" rtlCol="0">
            <a:spAutoFit/>
          </a:bodyPr>
          <a:lstStyle/>
          <a:p>
            <a:pPr marL="171450" indent="-171450">
              <a:buFontTx/>
              <a:buChar char="-"/>
            </a:pPr>
            <a:r>
              <a:rPr lang="en-US" sz="1200" dirty="0">
                <a:solidFill>
                  <a:schemeClr val="accent1"/>
                </a:solidFill>
              </a:rPr>
              <a:t>Exactly 2 kinds</a:t>
            </a:r>
          </a:p>
        </p:txBody>
      </p:sp>
      <p:sp>
        <p:nvSpPr>
          <p:cNvPr id="53" name="TextBox 52">
            <a:extLst>
              <a:ext uri="{FF2B5EF4-FFF2-40B4-BE49-F238E27FC236}">
                <a16:creationId xmlns:a16="http://schemas.microsoft.com/office/drawing/2014/main" id="{74FFC866-DED0-484C-9AA2-A4BAA86E47D0}"/>
              </a:ext>
            </a:extLst>
          </p:cNvPr>
          <p:cNvSpPr txBox="1"/>
          <p:nvPr/>
        </p:nvSpPr>
        <p:spPr>
          <a:xfrm>
            <a:off x="3810000" y="878248"/>
            <a:ext cx="2279246" cy="461665"/>
          </a:xfrm>
          <a:prstGeom prst="rect">
            <a:avLst/>
          </a:prstGeom>
          <a:noFill/>
        </p:spPr>
        <p:txBody>
          <a:bodyPr wrap="square" rtlCol="0">
            <a:spAutoFit/>
          </a:bodyPr>
          <a:lstStyle/>
          <a:p>
            <a:pPr marL="171450" indent="-171450">
              <a:buFontTx/>
              <a:buChar char="-"/>
            </a:pPr>
            <a:r>
              <a:rPr lang="en-US" sz="1200" dirty="0">
                <a:solidFill>
                  <a:schemeClr val="accent1"/>
                </a:solidFill>
              </a:rPr>
              <a:t>Computer, human, others?</a:t>
            </a:r>
          </a:p>
          <a:p>
            <a:pPr marL="171450" indent="-171450">
              <a:buFontTx/>
              <a:buChar char="-"/>
            </a:pPr>
            <a:r>
              <a:rPr lang="en-US" sz="1200" dirty="0">
                <a:solidFill>
                  <a:schemeClr val="accent1"/>
                </a:solidFill>
              </a:rPr>
              <a:t>Has a token</a:t>
            </a:r>
          </a:p>
        </p:txBody>
      </p:sp>
    </p:spTree>
    <p:extLst>
      <p:ext uri="{BB962C8B-B14F-4D97-AF65-F5344CB8AC3E}">
        <p14:creationId xmlns:p14="http://schemas.microsoft.com/office/powerpoint/2010/main" val="357177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22" presetClass="entr" presetSubtype="8"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par>
                                <p:cTn id="37" presetID="2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22" presetClass="entr" presetSubtype="1"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up)">
                                      <p:cBhvr>
                                        <p:cTn id="51" dur="500"/>
                                        <p:tgtEl>
                                          <p:spTgt spid="38"/>
                                        </p:tgtEl>
                                      </p:cBhvr>
                                    </p:animEffect>
                                  </p:childTnLst>
                                </p:cTn>
                              </p:par>
                              <p:par>
                                <p:cTn id="52" presetID="22" presetClass="entr" presetSubtype="1"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500"/>
                                        <p:tgtEl>
                                          <p:spTgt spid="36"/>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par>
                                <p:cTn id="88" presetID="10" presetClass="entr" presetSubtype="0" fill="hold"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par>
                                <p:cTn id="96" presetID="10" presetClass="entr" presetSubtype="0" fill="hold"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17" grpId="0"/>
      <p:bldP spid="18" grpId="0"/>
      <p:bldP spid="19" grpId="0"/>
      <p:bldP spid="20" grpId="0"/>
      <p:bldP spid="48" grpId="0"/>
      <p:bldP spid="49" grpId="0"/>
      <p:bldP spid="50"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53E-AF5F-4E52-87B9-84C0EBC6D551}"/>
              </a:ext>
            </a:extLst>
          </p:cNvPr>
          <p:cNvSpPr>
            <a:spLocks noGrp="1"/>
          </p:cNvSpPr>
          <p:nvPr>
            <p:ph type="title"/>
          </p:nvPr>
        </p:nvSpPr>
        <p:spPr/>
        <p:txBody>
          <a:bodyPr/>
          <a:lstStyle/>
          <a:p>
            <a:r>
              <a:rPr lang="en-US" dirty="0"/>
              <a:t>K.I.S.S</a:t>
            </a:r>
          </a:p>
        </p:txBody>
      </p:sp>
      <p:sp>
        <p:nvSpPr>
          <p:cNvPr id="4" name="Slide Number Placeholder 3">
            <a:extLst>
              <a:ext uri="{FF2B5EF4-FFF2-40B4-BE49-F238E27FC236}">
                <a16:creationId xmlns:a16="http://schemas.microsoft.com/office/drawing/2014/main" id="{4F14DF11-2B60-4F6C-AA2D-5A08BD03053A}"/>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Rectangle 4">
            <a:extLst>
              <a:ext uri="{FF2B5EF4-FFF2-40B4-BE49-F238E27FC236}">
                <a16:creationId xmlns:a16="http://schemas.microsoft.com/office/drawing/2014/main" id="{8A62A691-941B-45FE-B60A-AB29BC4D1C3E}"/>
              </a:ext>
            </a:extLst>
          </p:cNvPr>
          <p:cNvSpPr/>
          <p:nvPr/>
        </p:nvSpPr>
        <p:spPr>
          <a:xfrm>
            <a:off x="381000" y="746875"/>
            <a:ext cx="3352800" cy="2059538"/>
          </a:xfrm>
          <a:prstGeom prst="rect">
            <a:avLst/>
          </a:prstGeom>
        </p:spPr>
        <p:txBody>
          <a:bodyPr wrap="square">
            <a:spAutoFit/>
          </a:bodyPr>
          <a:lstStyle/>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Until Game Over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1 for their move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an X on the board there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tie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2 for their move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an O on the board there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tie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D05ED96C-BE49-4AC2-9CDC-9D77611FE257}"/>
              </a:ext>
            </a:extLst>
          </p:cNvPr>
          <p:cNvSpPr/>
          <p:nvPr/>
        </p:nvSpPr>
        <p:spPr>
          <a:xfrm>
            <a:off x="4157209" y="1740358"/>
            <a:ext cx="3733800" cy="1268232"/>
          </a:xfrm>
          <a:prstGeom prst="rect">
            <a:avLst/>
          </a:prstGeom>
        </p:spPr>
        <p:txBody>
          <a:bodyPr wrap="square">
            <a:spAutoFit/>
          </a:bodyPr>
          <a:lstStyle/>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Forever</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Loop over 1 and 2</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Ask player N for their move</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Put token N on the board there</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win</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Check for tie</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CA3731F5-8C87-485B-BAD3-4E565D2F89A3}"/>
              </a:ext>
            </a:extLst>
          </p:cNvPr>
          <p:cNvSpPr/>
          <p:nvPr/>
        </p:nvSpPr>
        <p:spPr>
          <a:xfrm>
            <a:off x="708328" y="1942536"/>
            <a:ext cx="2698143" cy="8638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2A3AD1-507F-4E9C-B072-AFD3C0D7970D}"/>
              </a:ext>
            </a:extLst>
          </p:cNvPr>
          <p:cNvSpPr/>
          <p:nvPr/>
        </p:nvSpPr>
        <p:spPr>
          <a:xfrm>
            <a:off x="708328" y="986063"/>
            <a:ext cx="2698143" cy="818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10E11B-4132-4A40-A3C3-05088853D181}"/>
              </a:ext>
            </a:extLst>
          </p:cNvPr>
          <p:cNvSpPr/>
          <p:nvPr/>
        </p:nvSpPr>
        <p:spPr>
          <a:xfrm>
            <a:off x="1807598" y="924007"/>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3AAE0C-505E-423B-B7D5-B0242B64E44C}"/>
              </a:ext>
            </a:extLst>
          </p:cNvPr>
          <p:cNvSpPr/>
          <p:nvPr/>
        </p:nvSpPr>
        <p:spPr>
          <a:xfrm>
            <a:off x="1459066" y="1108212"/>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40AA53-97D1-46B0-AE7F-601BD43CBD15}"/>
              </a:ext>
            </a:extLst>
          </p:cNvPr>
          <p:cNvSpPr/>
          <p:nvPr/>
        </p:nvSpPr>
        <p:spPr>
          <a:xfrm>
            <a:off x="1800971" y="1903342"/>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B13871E-5DBE-4F1B-8422-DE2E82BEED25}"/>
              </a:ext>
            </a:extLst>
          </p:cNvPr>
          <p:cNvSpPr/>
          <p:nvPr/>
        </p:nvSpPr>
        <p:spPr>
          <a:xfrm>
            <a:off x="1459066" y="2114550"/>
            <a:ext cx="304800" cy="313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9BE4C0C-47F0-4C5B-86CF-A301F26CA1B1}"/>
              </a:ext>
            </a:extLst>
          </p:cNvPr>
          <p:cNvSpPr/>
          <p:nvPr/>
        </p:nvSpPr>
        <p:spPr>
          <a:xfrm>
            <a:off x="2514600" y="3381911"/>
            <a:ext cx="4724400" cy="1323439"/>
          </a:xfrm>
          <a:prstGeom prst="rect">
            <a:avLst/>
          </a:prstGeom>
        </p:spPr>
        <p:txBody>
          <a:bodyPr wrap="square">
            <a:spAutoFit/>
          </a:bodyPr>
          <a:lstStyle/>
          <a:p>
            <a:r>
              <a:rPr lang="en-US" sz="1600" dirty="0">
                <a:solidFill>
                  <a:srgbClr val="008040"/>
                </a:solidFill>
                <a:latin typeface="Consolas" panose="020B0609020204030204" pitchFamily="49" charset="0"/>
              </a:rPr>
              <a:t># Loop Forever</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Loop over 1 and 2</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Ask player N for their move</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Put token N on the board there</a:t>
            </a:r>
          </a:p>
          <a:p>
            <a:r>
              <a:rPr lang="en-US" sz="1600" dirty="0">
                <a:solidFill>
                  <a:srgbClr val="000000"/>
                </a:solidFill>
                <a:latin typeface="Consolas" panose="020B0609020204030204" pitchFamily="49" charset="0"/>
              </a:rPr>
              <a:t>        </a:t>
            </a:r>
            <a:r>
              <a:rPr lang="en-US" sz="1600" dirty="0">
                <a:solidFill>
                  <a:srgbClr val="008040"/>
                </a:solidFill>
                <a:latin typeface="Consolas" panose="020B0609020204030204" pitchFamily="49" charset="0"/>
              </a:rPr>
              <a:t># Check board status</a:t>
            </a:r>
            <a:endParaRPr lang="en-US" sz="1600" dirty="0">
              <a:latin typeface="Consolas" panose="020B0609020204030204" pitchFamily="49" charset="0"/>
            </a:endParaRPr>
          </a:p>
        </p:txBody>
      </p:sp>
      <p:sp>
        <p:nvSpPr>
          <p:cNvPr id="17" name="Rectangle 16">
            <a:extLst>
              <a:ext uri="{FF2B5EF4-FFF2-40B4-BE49-F238E27FC236}">
                <a16:creationId xmlns:a16="http://schemas.microsoft.com/office/drawing/2014/main" id="{8EE01AA7-C544-454D-878F-FCF1CFB6879B}"/>
              </a:ext>
            </a:extLst>
          </p:cNvPr>
          <p:cNvSpPr/>
          <p:nvPr/>
        </p:nvSpPr>
        <p:spPr>
          <a:xfrm>
            <a:off x="4876800" y="2581507"/>
            <a:ext cx="2057399"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4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
                                            <p:txEl>
                                              <p:pRg st="0" end="0"/>
                                            </p:txEl>
                                          </p:spTgt>
                                        </p:tgtEl>
                                        <p:attrNameLst>
                                          <p:attrName>style.visibility</p:attrName>
                                        </p:attrNameLst>
                                      </p:cBhvr>
                                      <p:to>
                                        <p:strVal val="visible"/>
                                      </p:to>
                                    </p:set>
                                    <p:animEffect transition="in" filter="fade">
                                      <p:cBhvr>
                                        <p:cTn id="80" dur="500"/>
                                        <p:tgtEl>
                                          <p:spTgt spid="16">
                                            <p:txEl>
                                              <p:pRg st="0" end="0"/>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16">
                                            <p:txEl>
                                              <p:pRg st="1" end="1"/>
                                            </p:txEl>
                                          </p:spTgt>
                                        </p:tgtEl>
                                        <p:attrNameLst>
                                          <p:attrName>style.visibility</p:attrName>
                                        </p:attrNameLst>
                                      </p:cBhvr>
                                      <p:to>
                                        <p:strVal val="visible"/>
                                      </p:to>
                                    </p:set>
                                    <p:animEffect transition="in" filter="fade">
                                      <p:cBhvr>
                                        <p:cTn id="83" dur="500"/>
                                        <p:tgtEl>
                                          <p:spTgt spid="16">
                                            <p:txEl>
                                              <p:pRg st="1" end="1"/>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6">
                                            <p:txEl>
                                              <p:pRg st="2" end="2"/>
                                            </p:txEl>
                                          </p:spTgt>
                                        </p:tgtEl>
                                        <p:attrNameLst>
                                          <p:attrName>style.visibility</p:attrName>
                                        </p:attrNameLst>
                                      </p:cBhvr>
                                      <p:to>
                                        <p:strVal val="visible"/>
                                      </p:to>
                                    </p:set>
                                    <p:animEffect transition="in" filter="fade">
                                      <p:cBhvr>
                                        <p:cTn id="86" dur="500"/>
                                        <p:tgtEl>
                                          <p:spTgt spid="16">
                                            <p:txEl>
                                              <p:pRg st="2" end="2"/>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16">
                                            <p:txEl>
                                              <p:pRg st="3" end="3"/>
                                            </p:txEl>
                                          </p:spTgt>
                                        </p:tgtEl>
                                        <p:attrNameLst>
                                          <p:attrName>style.visibility</p:attrName>
                                        </p:attrNameLst>
                                      </p:cBhvr>
                                      <p:to>
                                        <p:strVal val="visible"/>
                                      </p:to>
                                    </p:set>
                                    <p:animEffect transition="in" filter="fade">
                                      <p:cBhvr>
                                        <p:cTn id="89" dur="500"/>
                                        <p:tgtEl>
                                          <p:spTgt spid="16">
                                            <p:txEl>
                                              <p:pRg st="3" end="3"/>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6">
                                            <p:txEl>
                                              <p:pRg st="4" end="4"/>
                                            </p:txEl>
                                          </p:spTgt>
                                        </p:tgtEl>
                                        <p:attrNameLst>
                                          <p:attrName>style.visibility</p:attrName>
                                        </p:attrNameLst>
                                      </p:cBhvr>
                                      <p:to>
                                        <p:strVal val="visible"/>
                                      </p:to>
                                    </p:set>
                                    <p:animEffect transition="in" filter="fade">
                                      <p:cBhvr>
                                        <p:cTn id="94"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P spid="15"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FF97-CC08-4B89-89EA-F0E6764466CD}"/>
              </a:ext>
            </a:extLst>
          </p:cNvPr>
          <p:cNvSpPr>
            <a:spLocks noGrp="1"/>
          </p:cNvSpPr>
          <p:nvPr>
            <p:ph type="title"/>
          </p:nvPr>
        </p:nvSpPr>
        <p:spPr>
          <a:xfrm>
            <a:off x="76200" y="57151"/>
            <a:ext cx="8991600" cy="609600"/>
          </a:xfrm>
        </p:spPr>
        <p:txBody>
          <a:bodyPr/>
          <a:lstStyle/>
          <a:p>
            <a:r>
              <a:rPr lang="en-US" dirty="0"/>
              <a:t>Information Types</a:t>
            </a:r>
          </a:p>
        </p:txBody>
      </p:sp>
      <p:sp>
        <p:nvSpPr>
          <p:cNvPr id="4" name="Slide Number Placeholder 3">
            <a:extLst>
              <a:ext uri="{FF2B5EF4-FFF2-40B4-BE49-F238E27FC236}">
                <a16:creationId xmlns:a16="http://schemas.microsoft.com/office/drawing/2014/main" id="{78B3952A-B894-4798-BEE6-07248EF9427E}"/>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6" name="Rectangle 5">
            <a:extLst>
              <a:ext uri="{FF2B5EF4-FFF2-40B4-BE49-F238E27FC236}">
                <a16:creationId xmlns:a16="http://schemas.microsoft.com/office/drawing/2014/main" id="{A10129DB-4BCC-4D5C-8A9C-F688B78D2280}"/>
              </a:ext>
            </a:extLst>
          </p:cNvPr>
          <p:cNvSpPr/>
          <p:nvPr/>
        </p:nvSpPr>
        <p:spPr>
          <a:xfrm>
            <a:off x="304800" y="633237"/>
            <a:ext cx="4267200" cy="3047629"/>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is_player_1)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 player)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10A372E7-551E-4C5F-B6AC-D24C3E1275E8}"/>
              </a:ext>
            </a:extLst>
          </p:cNvPr>
          <p:cNvSpPr/>
          <p:nvPr/>
        </p:nvSpPr>
        <p:spPr>
          <a:xfrm>
            <a:off x="1600200" y="2530376"/>
            <a:ext cx="2667000" cy="280974"/>
          </a:xfrm>
          <a:prstGeom prst="rect">
            <a:avLst/>
          </a:prstGeom>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0A9021FC-D587-4E15-9E07-E5030C35ACEA}"/>
              </a:ext>
            </a:extLst>
          </p:cNvPr>
          <p:cNvSpPr/>
          <p:nvPr/>
        </p:nvSpPr>
        <p:spPr>
          <a:xfrm>
            <a:off x="1600200" y="1752347"/>
            <a:ext cx="2746887" cy="280974"/>
          </a:xfrm>
          <a:prstGeom prst="rect">
            <a:avLst/>
          </a:prstGeom>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6E135B34-A436-40FD-B115-99F3CCFDE94F}"/>
              </a:ext>
            </a:extLst>
          </p:cNvPr>
          <p:cNvSpPr/>
          <p:nvPr/>
        </p:nvSpPr>
        <p:spPr>
          <a:xfrm>
            <a:off x="840045" y="3540379"/>
            <a:ext cx="3162300" cy="28097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3DDA2262-55FC-42A6-B033-B409ED06C4BB}"/>
              </a:ext>
            </a:extLst>
          </p:cNvPr>
          <p:cNvSpPr/>
          <p:nvPr/>
        </p:nvSpPr>
        <p:spPr>
          <a:xfrm>
            <a:off x="4957916" y="841720"/>
            <a:ext cx="3792794" cy="1861087"/>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i="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PLAYER_2</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C155901-9A27-4F70-A3F4-10FB8355DB05}"/>
              </a:ext>
            </a:extLst>
          </p:cNvPr>
          <p:cNvSpPr/>
          <p:nvPr/>
        </p:nvSpPr>
        <p:spPr>
          <a:xfrm>
            <a:off x="4957916" y="3075394"/>
            <a:ext cx="3579557" cy="1576009"/>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(is_player_1):</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p>
          <a:p>
            <a:pPr lv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onsolas" panose="020B0609020204030204" pitchFamily="49" charset="0"/>
              <a:ea typeface="Calibri" panose="020F0502020204030204" pitchFamily="34" charset="0"/>
              <a:cs typeface="Times New Roman" panose="02020603050405020304" pitchFamily="18" charset="0"/>
            </a:endParaRPr>
          </a:p>
          <a:p>
            <a:pPr lv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(is_player_1=</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lv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("player1")</a:t>
            </a:r>
          </a:p>
          <a:p>
            <a:pPr lv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(PLAYER_1)</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14800028-EDB3-4E63-844D-7BB02BB8672A}"/>
              </a:ext>
            </a:extLst>
          </p:cNvPr>
          <p:cNvSpPr/>
          <p:nvPr/>
        </p:nvSpPr>
        <p:spPr>
          <a:xfrm>
            <a:off x="4799371" y="2344732"/>
            <a:ext cx="3695700" cy="280141"/>
          </a:xfrm>
          <a:prstGeom prst="rect">
            <a:avLst/>
          </a:prstGeom>
          <a:solidFill>
            <a:schemeClr val="bg1">
              <a:lumMod val="95000"/>
            </a:schemeClr>
          </a:solidFill>
          <a:ln>
            <a:solidFill>
              <a:schemeClr val="accent1"/>
            </a:solidFill>
          </a:ln>
        </p:spPr>
        <p:txBody>
          <a:bodyPr wrap="square">
            <a:spAutoFit/>
          </a:bodyPr>
          <a:lstStyle/>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A3E3E"/>
                </a:solidFill>
                <a:latin typeface="Consolas" panose="020B0609020204030204" pitchFamily="49" charset="0"/>
                <a:ea typeface="Calibri" panose="020F0502020204030204" pitchFamily="34" charset="0"/>
                <a:cs typeface="Consolas" panose="020B0609020204030204" pitchFamily="49" charset="0"/>
              </a:rPr>
              <a:t>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r>
              <a:rPr lang="en-US" sz="1200" b="1" i="1" dirty="0">
                <a:solidFill>
                  <a:srgbClr val="0000C0"/>
                </a:solidFill>
                <a:latin typeface="Consolas" panose="020B0609020204030204" pitchFamily="49" charset="0"/>
                <a:ea typeface="Calibri" panose="020F0502020204030204" pitchFamily="34" charset="0"/>
                <a:cs typeface="Consolas" panose="020B0609020204030204" pitchFamily="49" charset="0"/>
              </a:rPr>
              <a:t>PLAYER_1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9B2D4D5-0635-4DD5-A298-6FF3E15B4412}"/>
              </a:ext>
            </a:extLst>
          </p:cNvPr>
          <p:cNvSpPr txBox="1"/>
          <p:nvPr/>
        </p:nvSpPr>
        <p:spPr>
          <a:xfrm>
            <a:off x="3860952" y="631125"/>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5" name="TextBox 14">
            <a:extLst>
              <a:ext uri="{FF2B5EF4-FFF2-40B4-BE49-F238E27FC236}">
                <a16:creationId xmlns:a16="http://schemas.microsoft.com/office/drawing/2014/main" id="{D991E4A9-A50B-4C24-BCB2-BAE87C6C3FCA}"/>
              </a:ext>
            </a:extLst>
          </p:cNvPr>
          <p:cNvSpPr txBox="1"/>
          <p:nvPr/>
        </p:nvSpPr>
        <p:spPr>
          <a:xfrm>
            <a:off x="8270720" y="865911"/>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6" name="TextBox 15">
            <a:extLst>
              <a:ext uri="{FF2B5EF4-FFF2-40B4-BE49-F238E27FC236}">
                <a16:creationId xmlns:a16="http://schemas.microsoft.com/office/drawing/2014/main" id="{3D5EA539-5621-46DB-942F-A86126BEBD0F}"/>
              </a:ext>
            </a:extLst>
          </p:cNvPr>
          <p:cNvSpPr txBox="1"/>
          <p:nvPr/>
        </p:nvSpPr>
        <p:spPr>
          <a:xfrm>
            <a:off x="7604940" y="3081309"/>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3" name="Rectangle 2">
            <a:extLst>
              <a:ext uri="{FF2B5EF4-FFF2-40B4-BE49-F238E27FC236}">
                <a16:creationId xmlns:a16="http://schemas.microsoft.com/office/drawing/2014/main" id="{956B9365-1F1D-4506-B37A-2890C77FB29B}"/>
              </a:ext>
            </a:extLst>
          </p:cNvPr>
          <p:cNvSpPr/>
          <p:nvPr/>
        </p:nvSpPr>
        <p:spPr>
          <a:xfrm>
            <a:off x="4696132" y="666750"/>
            <a:ext cx="4143068" cy="21445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8978E4-9278-4D3B-920F-C205425B1C88}"/>
              </a:ext>
            </a:extLst>
          </p:cNvPr>
          <p:cNvSpPr/>
          <p:nvPr/>
        </p:nvSpPr>
        <p:spPr>
          <a:xfrm>
            <a:off x="4820264" y="3006133"/>
            <a:ext cx="4143068" cy="1824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8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9" end="9"/>
                                            </p:txEl>
                                          </p:spTgt>
                                        </p:tgtEl>
                                        <p:attrNameLst>
                                          <p:attrName>style.visibility</p:attrName>
                                        </p:attrNameLst>
                                      </p:cBhvr>
                                      <p:to>
                                        <p:strVal val="visible"/>
                                      </p:to>
                                    </p:set>
                                    <p:animEffect transition="in" filter="fade">
                                      <p:cBhvr>
                                        <p:cTn id="10" dur="500"/>
                                        <p:tgtEl>
                                          <p:spTgt spid="6">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animEffect transition="in" filter="fade">
                                      <p:cBhvr>
                                        <p:cTn id="13" dur="500"/>
                                        <p:tgtEl>
                                          <p:spTgt spid="6">
                                            <p:txEl>
                                              <p:pRg st="10" end="1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Effect transition="in" filter="fade">
                                      <p:cBhvr>
                                        <p:cTn id="45" dur="500"/>
                                        <p:tgtEl>
                                          <p:spTgt spid="6">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12" end="12"/>
                                            </p:txEl>
                                          </p:spTgt>
                                        </p:tgtEl>
                                        <p:attrNameLst>
                                          <p:attrName>style.visibility</p:attrName>
                                        </p:attrNameLst>
                                      </p:cBhvr>
                                      <p:to>
                                        <p:strVal val="visible"/>
                                      </p:to>
                                    </p:set>
                                    <p:animEffect transition="in" filter="fade">
                                      <p:cBhvr>
                                        <p:cTn id="50" dur="500"/>
                                        <p:tgtEl>
                                          <p:spTgt spid="6">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13" end="13"/>
                                            </p:txEl>
                                          </p:spTgt>
                                        </p:tgtEl>
                                        <p:attrNameLst>
                                          <p:attrName>style.visibility</p:attrName>
                                        </p:attrNameLst>
                                      </p:cBhvr>
                                      <p:to>
                                        <p:strVal val="visible"/>
                                      </p:to>
                                    </p:set>
                                    <p:animEffect transition="in" filter="fade">
                                      <p:cBhvr>
                                        <p:cTn id="53" dur="500"/>
                                        <p:tgtEl>
                                          <p:spTgt spid="6">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6">
                                            <p:txEl>
                                              <p:pRg st="14" end="14"/>
                                            </p:txEl>
                                          </p:spTgt>
                                        </p:tgtEl>
                                        <p:attrNameLst>
                                          <p:attrName>style.visibility</p:attrName>
                                        </p:attrNameLst>
                                      </p:cBhvr>
                                      <p:to>
                                        <p:strVal val="visible"/>
                                      </p:to>
                                    </p:set>
                                    <p:animEffect transition="in" filter="fade">
                                      <p:cBhvr>
                                        <p:cTn id="56" dur="500"/>
                                        <p:tgtEl>
                                          <p:spTgt spid="6">
                                            <p:txEl>
                                              <p:pRg st="14" end="1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0">
                                            <p:txEl>
                                              <p:pRg st="0" end="0"/>
                                            </p:txEl>
                                          </p:spTgt>
                                        </p:tgtEl>
                                        <p:attrNameLst>
                                          <p:attrName>style.visibility</p:attrName>
                                        </p:attrNameLst>
                                      </p:cBhvr>
                                      <p:to>
                                        <p:strVal val="visible"/>
                                      </p:to>
                                    </p:set>
                                    <p:animEffect transition="in" filter="fade">
                                      <p:cBhvr>
                                        <p:cTn id="68" dur="500"/>
                                        <p:tgtEl>
                                          <p:spTgt spid="10">
                                            <p:txEl>
                                              <p:pRg st="0" end="0"/>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0">
                                            <p:txEl>
                                              <p:pRg st="1" end="1"/>
                                            </p:txEl>
                                          </p:spTgt>
                                        </p:tgtEl>
                                        <p:attrNameLst>
                                          <p:attrName>style.visibility</p:attrName>
                                        </p:attrNameLst>
                                      </p:cBhvr>
                                      <p:to>
                                        <p:strVal val="visible"/>
                                      </p:to>
                                    </p:set>
                                    <p:animEffect transition="in" filter="fade">
                                      <p:cBhvr>
                                        <p:cTn id="71" dur="500"/>
                                        <p:tgtEl>
                                          <p:spTgt spid="10">
                                            <p:txEl>
                                              <p:pRg st="1" end="1"/>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10">
                                            <p:txEl>
                                              <p:pRg st="2" end="2"/>
                                            </p:txEl>
                                          </p:spTgt>
                                        </p:tgtEl>
                                        <p:attrNameLst>
                                          <p:attrName>style.visibility</p:attrName>
                                        </p:attrNameLst>
                                      </p:cBhvr>
                                      <p:to>
                                        <p:strVal val="visible"/>
                                      </p:to>
                                    </p:set>
                                    <p:animEffect transition="in" filter="fade">
                                      <p:cBhvr>
                                        <p:cTn id="74" dur="500"/>
                                        <p:tgtEl>
                                          <p:spTgt spid="10">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xEl>
                                              <p:pRg st="4" end="4"/>
                                            </p:txEl>
                                          </p:spTgt>
                                        </p:tgtEl>
                                        <p:attrNameLst>
                                          <p:attrName>style.visibility</p:attrName>
                                        </p:attrNameLst>
                                      </p:cBhvr>
                                      <p:to>
                                        <p:strVal val="visible"/>
                                      </p:to>
                                    </p:set>
                                    <p:animEffect transition="in" filter="fade">
                                      <p:cBhvr>
                                        <p:cTn id="79" dur="500"/>
                                        <p:tgtEl>
                                          <p:spTgt spid="10">
                                            <p:txEl>
                                              <p:pRg st="4" end="4"/>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0">
                                            <p:txEl>
                                              <p:pRg st="5" end="5"/>
                                            </p:txEl>
                                          </p:spTgt>
                                        </p:tgtEl>
                                        <p:attrNameLst>
                                          <p:attrName>style.visibility</p:attrName>
                                        </p:attrNameLst>
                                      </p:cBhvr>
                                      <p:to>
                                        <p:strVal val="visible"/>
                                      </p:to>
                                    </p:set>
                                    <p:animEffect transition="in" filter="fade">
                                      <p:cBhvr>
                                        <p:cTn id="82" dur="500"/>
                                        <p:tgtEl>
                                          <p:spTgt spid="10">
                                            <p:txEl>
                                              <p:pRg st="5" end="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10">
                                            <p:txEl>
                                              <p:pRg st="6" end="6"/>
                                            </p:txEl>
                                          </p:spTgt>
                                        </p:tgtEl>
                                        <p:attrNameLst>
                                          <p:attrName>style.visibility</p:attrName>
                                        </p:attrNameLst>
                                      </p:cBhvr>
                                      <p:to>
                                        <p:strVal val="visible"/>
                                      </p:to>
                                    </p:set>
                                    <p:animEffect transition="in" filter="fade">
                                      <p:cBhvr>
                                        <p:cTn id="85" dur="500"/>
                                        <p:tgtEl>
                                          <p:spTgt spid="10">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1">
                                            <p:txEl>
                                              <p:pRg st="0" end="0"/>
                                            </p:txEl>
                                          </p:spTgt>
                                        </p:tgtEl>
                                        <p:attrNameLst>
                                          <p:attrName>style.visibility</p:attrName>
                                        </p:attrNameLst>
                                      </p:cBhvr>
                                      <p:to>
                                        <p:strVal val="visible"/>
                                      </p:to>
                                    </p:set>
                                    <p:animEffect transition="in" filter="fade">
                                      <p:cBhvr>
                                        <p:cTn id="95" dur="500"/>
                                        <p:tgtEl>
                                          <p:spTgt spid="11">
                                            <p:txEl>
                                              <p:pRg st="0" end="0"/>
                                            </p:txEl>
                                          </p:spTgt>
                                        </p:tgtEl>
                                      </p:cBhvr>
                                    </p:animEffect>
                                  </p:childTnLst>
                                </p:cTn>
                              </p:par>
                              <p:par>
                                <p:cTn id="96" presetID="1" presetClass="exit" presetSubtype="0" fill="hold" grpId="0" nodeType="withEffect">
                                  <p:stCondLst>
                                    <p:cond delay="0"/>
                                  </p:stCondLst>
                                  <p:childTnLst>
                                    <p:set>
                                      <p:cBhvr>
                                        <p:cTn id="97" dur="1" fill="hold">
                                          <p:stCondLst>
                                            <p:cond delay="0"/>
                                          </p:stCondLst>
                                        </p:cTn>
                                        <p:tgtEl>
                                          <p:spTgt spid="17"/>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11">
                                            <p:txEl>
                                              <p:pRg st="1" end="1"/>
                                            </p:txEl>
                                          </p:spTgt>
                                        </p:tgtEl>
                                        <p:attrNameLst>
                                          <p:attrName>style.visibility</p:attrName>
                                        </p:attrNameLst>
                                      </p:cBhvr>
                                      <p:to>
                                        <p:strVal val="visible"/>
                                      </p:to>
                                    </p:set>
                                    <p:animEffect transition="in" filter="fade">
                                      <p:cBhvr>
                                        <p:cTn id="100" dur="500"/>
                                        <p:tgtEl>
                                          <p:spTgt spid="11">
                                            <p:txEl>
                                              <p:pRg st="1" end="1"/>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1">
                                            <p:txEl>
                                              <p:pRg st="2" end="2"/>
                                            </p:txEl>
                                          </p:spTgt>
                                        </p:tgtEl>
                                        <p:attrNameLst>
                                          <p:attrName>style.visibility</p:attrName>
                                        </p:attrNameLst>
                                      </p:cBhvr>
                                      <p:to>
                                        <p:strVal val="visible"/>
                                      </p:to>
                                    </p:set>
                                    <p:animEffect transition="in" filter="fade">
                                      <p:cBhvr>
                                        <p:cTn id="105" dur="500"/>
                                        <p:tgtEl>
                                          <p:spTgt spid="11">
                                            <p:txEl>
                                              <p:pRg st="2" end="2"/>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
                                            <p:txEl>
                                              <p:pRg st="3" end="3"/>
                                            </p:txEl>
                                          </p:spTgt>
                                        </p:tgtEl>
                                        <p:attrNameLst>
                                          <p:attrName>style.visibility</p:attrName>
                                        </p:attrNameLst>
                                      </p:cBhvr>
                                      <p:to>
                                        <p:strVal val="visible"/>
                                      </p:to>
                                    </p:set>
                                    <p:animEffect transition="in" filter="fade">
                                      <p:cBhvr>
                                        <p:cTn id="110" dur="500"/>
                                        <p:tgtEl>
                                          <p:spTgt spid="11">
                                            <p:txEl>
                                              <p:pRg st="3" end="3"/>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11">
                                            <p:txEl>
                                              <p:pRg st="4" end="4"/>
                                            </p:txEl>
                                          </p:spTgt>
                                        </p:tgtEl>
                                        <p:attrNameLst>
                                          <p:attrName>style.visibility</p:attrName>
                                        </p:attrNameLst>
                                      </p:cBhvr>
                                      <p:to>
                                        <p:strVal val="visible"/>
                                      </p:to>
                                    </p:set>
                                    <p:animEffect transition="in" filter="fade">
                                      <p:cBhvr>
                                        <p:cTn id="115" dur="500"/>
                                        <p:tgtEl>
                                          <p:spTgt spid="11">
                                            <p:txEl>
                                              <p:pRg st="4" end="4"/>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1">
                                            <p:txEl>
                                              <p:pRg st="5" end="5"/>
                                            </p:txEl>
                                          </p:spTgt>
                                        </p:tgtEl>
                                        <p:attrNameLst>
                                          <p:attrName>style.visibility</p:attrName>
                                        </p:attrNameLst>
                                      </p:cBhvr>
                                      <p:to>
                                        <p:strVal val="visible"/>
                                      </p:to>
                                    </p:set>
                                    <p:animEffect transition="in" filter="fade">
                                      <p:cBhvr>
                                        <p:cTn id="120"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3"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7217-8907-42F3-AC87-06281C2E4263}"/>
              </a:ext>
            </a:extLst>
          </p:cNvPr>
          <p:cNvSpPr>
            <a:spLocks noGrp="1"/>
          </p:cNvSpPr>
          <p:nvPr>
            <p:ph type="title"/>
          </p:nvPr>
        </p:nvSpPr>
        <p:spPr>
          <a:xfrm>
            <a:off x="76200" y="57151"/>
            <a:ext cx="8991600" cy="609600"/>
          </a:xfrm>
        </p:spPr>
        <p:txBody>
          <a:bodyPr/>
          <a:lstStyle/>
          <a:p>
            <a:r>
              <a:rPr lang="en-US" dirty="0"/>
              <a:t>Functions</a:t>
            </a:r>
          </a:p>
        </p:txBody>
      </p:sp>
      <p:sp>
        <p:nvSpPr>
          <p:cNvPr id="4" name="Slide Number Placeholder 3">
            <a:extLst>
              <a:ext uri="{FF2B5EF4-FFF2-40B4-BE49-F238E27FC236}">
                <a16:creationId xmlns:a16="http://schemas.microsoft.com/office/drawing/2014/main" id="{6B5D7B9F-D9E0-48B8-ACD2-FEADD08379F9}"/>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5" name="Rectangle 4">
            <a:extLst>
              <a:ext uri="{FF2B5EF4-FFF2-40B4-BE49-F238E27FC236}">
                <a16:creationId xmlns:a16="http://schemas.microsoft.com/office/drawing/2014/main" id="{A323C1E1-11FD-42FF-9F5A-00C7061022C4}"/>
              </a:ext>
            </a:extLst>
          </p:cNvPr>
          <p:cNvSpPr/>
          <p:nvPr/>
        </p:nvSpPr>
        <p:spPr>
          <a:xfrm>
            <a:off x="381000" y="620545"/>
            <a:ext cx="4419600" cy="4217821"/>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2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enum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BOARD_STATUS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PLAYING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0000C0"/>
                </a:solidFill>
                <a:latin typeface="Consolas" panose="020B0609020204030204" pitchFamily="49" charset="0"/>
                <a:ea typeface="Calibri" panose="020F0502020204030204" pitchFamily="34" charset="0"/>
                <a:cs typeface="Consolas" panose="020B0609020204030204" pitchFamily="49" charset="0"/>
              </a:rPr>
              <a:t>WON_2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Still going</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0;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Tie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Player 1 won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2; </a:t>
            </a:r>
            <a:r>
              <a:rPr lang="en-US" sz="1200" dirty="0">
                <a:solidFill>
                  <a:srgbClr val="3F7F5F"/>
                </a:solidFill>
                <a:latin typeface="Consolas" panose="020B0609020204030204" pitchFamily="49" charset="0"/>
                <a:ea typeface="Calibri" panose="020F0502020204030204" pitchFamily="34" charset="0"/>
                <a:cs typeface="Consolas" panose="020B0609020204030204" pitchFamily="49" charset="0"/>
              </a:rPr>
              <a:t>// Player 2 won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a:extLst>
              <a:ext uri="{FF2B5EF4-FFF2-40B4-BE49-F238E27FC236}">
                <a16:creationId xmlns:a16="http://schemas.microsoft.com/office/drawing/2014/main" id="{9307F37B-5CFF-462D-87AC-27EACB9F14CD}"/>
              </a:ext>
            </a:extLst>
          </p:cNvPr>
          <p:cNvSpPr/>
          <p:nvPr/>
        </p:nvSpPr>
        <p:spPr>
          <a:xfrm>
            <a:off x="341671" y="1362382"/>
            <a:ext cx="437535"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E9AC20-6EFC-4E9D-8836-BEDF45F43157}"/>
              </a:ext>
            </a:extLst>
          </p:cNvPr>
          <p:cNvSpPr/>
          <p:nvPr/>
        </p:nvSpPr>
        <p:spPr>
          <a:xfrm>
            <a:off x="366252" y="2714318"/>
            <a:ext cx="437535" cy="427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C6F7F9B-B39D-411C-936B-B44B781CB9B4}"/>
              </a:ext>
            </a:extLst>
          </p:cNvPr>
          <p:cNvSpPr txBox="1"/>
          <p:nvPr/>
        </p:nvSpPr>
        <p:spPr>
          <a:xfrm>
            <a:off x="784123" y="1148531"/>
            <a:ext cx="762000" cy="369332"/>
          </a:xfrm>
          <a:prstGeom prst="rect">
            <a:avLst/>
          </a:prstGeom>
          <a:noFill/>
        </p:spPr>
        <p:txBody>
          <a:bodyPr wrap="square" rtlCol="0">
            <a:spAutoFit/>
          </a:bodyPr>
          <a:lstStyle/>
          <a:p>
            <a:r>
              <a:rPr lang="en-US" b="1" dirty="0">
                <a:solidFill>
                  <a:srgbClr val="FF0000"/>
                </a:solidFill>
              </a:rPr>
              <a:t>0 - 8</a:t>
            </a:r>
          </a:p>
        </p:txBody>
      </p:sp>
      <p:sp>
        <p:nvSpPr>
          <p:cNvPr id="10" name="TextBox 9">
            <a:extLst>
              <a:ext uri="{FF2B5EF4-FFF2-40B4-BE49-F238E27FC236}">
                <a16:creationId xmlns:a16="http://schemas.microsoft.com/office/drawing/2014/main" id="{8E45C624-9C31-44AB-BC1A-5ED9F270ED5E}"/>
              </a:ext>
            </a:extLst>
          </p:cNvPr>
          <p:cNvSpPr txBox="1"/>
          <p:nvPr/>
        </p:nvSpPr>
        <p:spPr>
          <a:xfrm>
            <a:off x="816077" y="2510298"/>
            <a:ext cx="2140973" cy="369332"/>
          </a:xfrm>
          <a:prstGeom prst="rect">
            <a:avLst/>
          </a:prstGeom>
          <a:noFill/>
        </p:spPr>
        <p:txBody>
          <a:bodyPr wrap="square" rtlCol="0">
            <a:spAutoFit/>
          </a:bodyPr>
          <a:lstStyle/>
          <a:p>
            <a:r>
              <a:rPr lang="en-US" b="1" dirty="0">
                <a:solidFill>
                  <a:srgbClr val="FF0000"/>
                </a:solidFill>
              </a:rPr>
              <a:t>Not a continuum</a:t>
            </a:r>
          </a:p>
        </p:txBody>
      </p:sp>
      <p:sp>
        <p:nvSpPr>
          <p:cNvPr id="11" name="Rectangle 10">
            <a:extLst>
              <a:ext uri="{FF2B5EF4-FFF2-40B4-BE49-F238E27FC236}">
                <a16:creationId xmlns:a16="http://schemas.microsoft.com/office/drawing/2014/main" id="{C71BEC64-239B-4DC4-A368-8D9DC232BC38}"/>
              </a:ext>
            </a:extLst>
          </p:cNvPr>
          <p:cNvSpPr/>
          <p:nvPr/>
        </p:nvSpPr>
        <p:spPr>
          <a:xfrm>
            <a:off x="5372100" y="1718955"/>
            <a:ext cx="3086100" cy="1463991"/>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endPar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'playing'</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'won_1'</a:t>
            </a:r>
            <a:endParaRPr lang="en-US"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'won_2'</a:t>
            </a:r>
            <a:endParaRPr lang="en-US" sz="14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C9242908-4CF2-435A-9B9B-14F8A3EC8B1B}"/>
              </a:ext>
            </a:extLst>
          </p:cNvPr>
          <p:cNvSpPr txBox="1"/>
          <p:nvPr/>
        </p:nvSpPr>
        <p:spPr>
          <a:xfrm>
            <a:off x="4055139" y="653224"/>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13" name="TextBox 12">
            <a:extLst>
              <a:ext uri="{FF2B5EF4-FFF2-40B4-BE49-F238E27FC236}">
                <a16:creationId xmlns:a16="http://schemas.microsoft.com/office/drawing/2014/main" id="{451A5D48-1398-43CE-9770-74906D65EFCA}"/>
              </a:ext>
            </a:extLst>
          </p:cNvPr>
          <p:cNvSpPr txBox="1"/>
          <p:nvPr/>
        </p:nvSpPr>
        <p:spPr>
          <a:xfrm>
            <a:off x="7525667" y="1718955"/>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Tree>
    <p:extLst>
      <p:ext uri="{BB962C8B-B14F-4D97-AF65-F5344CB8AC3E}">
        <p14:creationId xmlns:p14="http://schemas.microsoft.com/office/powerpoint/2010/main" val="346974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500"/>
                                        <p:tgtEl>
                                          <p:spTgt spid="5">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8" end="8"/>
                                            </p:txEl>
                                          </p:spTgt>
                                        </p:tgtEl>
                                        <p:attrNameLst>
                                          <p:attrName>style.visibility</p:attrName>
                                        </p:attrNameLst>
                                      </p:cBhvr>
                                      <p:to>
                                        <p:strVal val="visible"/>
                                      </p:to>
                                    </p:set>
                                    <p:animEffect transition="in" filter="fade">
                                      <p:cBhvr>
                                        <p:cTn id="26" dur="500"/>
                                        <p:tgtEl>
                                          <p:spTgt spid="5">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animEffect transition="in" filter="fade">
                                      <p:cBhvr>
                                        <p:cTn id="29" dur="500"/>
                                        <p:tgtEl>
                                          <p:spTgt spid="5">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1" end="11"/>
                                            </p:txEl>
                                          </p:spTgt>
                                        </p:tgtEl>
                                        <p:attrNameLst>
                                          <p:attrName>style.visibility</p:attrName>
                                        </p:attrNameLst>
                                      </p:cBhvr>
                                      <p:to>
                                        <p:strVal val="visible"/>
                                      </p:to>
                                    </p:set>
                                    <p:animEffect transition="in" filter="fade">
                                      <p:cBhvr>
                                        <p:cTn id="34" dur="500"/>
                                        <p:tgtEl>
                                          <p:spTgt spid="5">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6" end="16"/>
                                            </p:txEl>
                                          </p:spTgt>
                                        </p:tgtEl>
                                        <p:attrNameLst>
                                          <p:attrName>style.visibility</p:attrName>
                                        </p:attrNameLst>
                                      </p:cBhvr>
                                      <p:to>
                                        <p:strVal val="visible"/>
                                      </p:to>
                                    </p:set>
                                    <p:animEffect transition="in" filter="fade">
                                      <p:cBhvr>
                                        <p:cTn id="37" dur="500"/>
                                        <p:tgtEl>
                                          <p:spTgt spid="5">
                                            <p:txEl>
                                              <p:pRg st="16" end="1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2" end="12"/>
                                            </p:txEl>
                                          </p:spTgt>
                                        </p:tgtEl>
                                        <p:attrNameLst>
                                          <p:attrName>style.visibility</p:attrName>
                                        </p:attrNameLst>
                                      </p:cBhvr>
                                      <p:to>
                                        <p:strVal val="visible"/>
                                      </p:to>
                                    </p:set>
                                    <p:animEffect transition="in" filter="fade">
                                      <p:cBhvr>
                                        <p:cTn id="42" dur="500"/>
                                        <p:tgtEl>
                                          <p:spTgt spid="5">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animEffect transition="in" filter="fade">
                                      <p:cBhvr>
                                        <p:cTn id="47" dur="500"/>
                                        <p:tgtEl>
                                          <p:spTgt spid="5">
                                            <p:txEl>
                                              <p:pRg st="13" end="1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4" end="14"/>
                                            </p:txEl>
                                          </p:spTgt>
                                        </p:tgtEl>
                                        <p:attrNameLst>
                                          <p:attrName>style.visibility</p:attrName>
                                        </p:attrNameLst>
                                      </p:cBhvr>
                                      <p:to>
                                        <p:strVal val="visible"/>
                                      </p:to>
                                    </p:set>
                                    <p:animEffect transition="in" filter="fade">
                                      <p:cBhvr>
                                        <p:cTn id="52" dur="500"/>
                                        <p:tgtEl>
                                          <p:spTgt spid="5">
                                            <p:txEl>
                                              <p:pRg st="14" end="1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
                                            <p:txEl>
                                              <p:pRg st="15" end="15"/>
                                            </p:txEl>
                                          </p:spTgt>
                                        </p:tgtEl>
                                        <p:attrNameLst>
                                          <p:attrName>style.visibility</p:attrName>
                                        </p:attrNameLst>
                                      </p:cBhvr>
                                      <p:to>
                                        <p:strVal val="visible"/>
                                      </p:to>
                                    </p:set>
                                    <p:animEffect transition="in" filter="fade">
                                      <p:cBhvr>
                                        <p:cTn id="55" dur="500"/>
                                        <p:tgtEl>
                                          <p:spTgt spid="5">
                                            <p:txEl>
                                              <p:pRg st="15" end="1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
                                            <p:txEl>
                                              <p:pRg st="0" end="0"/>
                                            </p:txEl>
                                          </p:spTgt>
                                        </p:tgtEl>
                                        <p:attrNameLst>
                                          <p:attrName>style.visibility</p:attrName>
                                        </p:attrNameLst>
                                      </p:cBhvr>
                                      <p:to>
                                        <p:strVal val="visible"/>
                                      </p:to>
                                    </p:set>
                                    <p:animEffect transition="in" filter="fade">
                                      <p:cBhvr>
                                        <p:cTn id="68" dur="500"/>
                                        <p:tgtEl>
                                          <p:spTgt spid="5">
                                            <p:txEl>
                                              <p:pRg st="0" end="0"/>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5">
                                            <p:txEl>
                                              <p:pRg st="1" end="1"/>
                                            </p:txEl>
                                          </p:spTgt>
                                        </p:tgtEl>
                                        <p:attrNameLst>
                                          <p:attrName>style.visibility</p:attrName>
                                        </p:attrNameLst>
                                      </p:cBhvr>
                                      <p:to>
                                        <p:strVal val="visible"/>
                                      </p:to>
                                    </p:set>
                                    <p:animEffect transition="in" filter="fade">
                                      <p:cBhvr>
                                        <p:cTn id="71" dur="500"/>
                                        <p:tgtEl>
                                          <p:spTgt spid="5">
                                            <p:txEl>
                                              <p:pRg st="1" end="1"/>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5">
                                            <p:txEl>
                                              <p:pRg st="2" end="2"/>
                                            </p:txEl>
                                          </p:spTgt>
                                        </p:tgtEl>
                                        <p:attrNameLst>
                                          <p:attrName>style.visibility</p:attrName>
                                        </p:attrNameLst>
                                      </p:cBhvr>
                                      <p:to>
                                        <p:strVal val="visible"/>
                                      </p:to>
                                    </p:set>
                                    <p:animEffect transition="in" filter="fade">
                                      <p:cBhvr>
                                        <p:cTn id="74" dur="500"/>
                                        <p:tgtEl>
                                          <p:spTgt spid="5">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18" end="18"/>
                                            </p:txEl>
                                          </p:spTgt>
                                        </p:tgtEl>
                                        <p:attrNameLst>
                                          <p:attrName>style.visibility</p:attrName>
                                        </p:attrNameLst>
                                      </p:cBhvr>
                                      <p:to>
                                        <p:strVal val="visible"/>
                                      </p:to>
                                    </p:set>
                                    <p:animEffect transition="in" filter="fade">
                                      <p:cBhvr>
                                        <p:cTn id="87" dur="500"/>
                                        <p:tgtEl>
                                          <p:spTgt spid="5">
                                            <p:txEl>
                                              <p:pRg st="18" end="18"/>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5">
                                            <p:txEl>
                                              <p:pRg st="19" end="19"/>
                                            </p:txEl>
                                          </p:spTgt>
                                        </p:tgtEl>
                                        <p:attrNameLst>
                                          <p:attrName>style.visibility</p:attrName>
                                        </p:attrNameLst>
                                      </p:cBhvr>
                                      <p:to>
                                        <p:strVal val="visible"/>
                                      </p:to>
                                    </p:set>
                                    <p:animEffect transition="in" filter="fade">
                                      <p:cBhvr>
                                        <p:cTn id="90"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p:bldP spid="11"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200" y="57151"/>
            <a:ext cx="3962400" cy="609600"/>
          </a:xfrm>
        </p:spPr>
        <p:txBody>
          <a:bodyPr/>
          <a:lstStyle/>
          <a:p>
            <a:r>
              <a:rPr lang="en-US" dirty="0"/>
              <a:t>Game Logic</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609600" y="971550"/>
            <a:ext cx="3886200" cy="3442866"/>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[0]*9</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0=empty, 1=player1, 2=player2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 Print the board to show status</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Read int from keyboard</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Error check input and cell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FE3198D7-1330-4753-8629-90955E2D175D}"/>
              </a:ext>
            </a:extLst>
          </p:cNvPr>
          <p:cNvSpPr/>
          <p:nvPr/>
        </p:nvSpPr>
        <p:spPr>
          <a:xfrm>
            <a:off x="5505061" y="225543"/>
            <a:ext cx="3384753" cy="4430124"/>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1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2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'It is a 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7" name="TextBox 6">
            <a:extLst>
              <a:ext uri="{FF2B5EF4-FFF2-40B4-BE49-F238E27FC236}">
                <a16:creationId xmlns:a16="http://schemas.microsoft.com/office/drawing/2014/main" id="{BD7FE74B-C425-4A64-836E-5EF232A01643}"/>
              </a:ext>
            </a:extLst>
          </p:cNvPr>
          <p:cNvSpPr txBox="1"/>
          <p:nvPr/>
        </p:nvSpPr>
        <p:spPr>
          <a:xfrm>
            <a:off x="3547716" y="971550"/>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8" name="TextBox 7">
            <a:extLst>
              <a:ext uri="{FF2B5EF4-FFF2-40B4-BE49-F238E27FC236}">
                <a16:creationId xmlns:a16="http://schemas.microsoft.com/office/drawing/2014/main" id="{997715B3-8FC8-44FB-8C79-EEC670A0DAF9}"/>
              </a:ext>
            </a:extLst>
          </p:cNvPr>
          <p:cNvSpPr txBox="1"/>
          <p:nvPr/>
        </p:nvSpPr>
        <p:spPr>
          <a:xfrm>
            <a:off x="7957281" y="225543"/>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9" name="Rectangle 8">
            <a:extLst>
              <a:ext uri="{FF2B5EF4-FFF2-40B4-BE49-F238E27FC236}">
                <a16:creationId xmlns:a16="http://schemas.microsoft.com/office/drawing/2014/main" id="{EDBD2A64-D69F-407C-9101-FF6CAED423BA}"/>
              </a:ext>
            </a:extLst>
          </p:cNvPr>
          <p:cNvSpPr/>
          <p:nvPr/>
        </p:nvSpPr>
        <p:spPr>
          <a:xfrm>
            <a:off x="4780958" y="183341"/>
            <a:ext cx="4143068" cy="4469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66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fade">
                                      <p:cBhvr>
                                        <p:cTn id="36" dur="500"/>
                                        <p:tgtEl>
                                          <p:spTgt spid="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animEffect transition="in" filter="fade">
                                      <p:cBhvr>
                                        <p:cTn id="41" dur="500"/>
                                        <p:tgtEl>
                                          <p:spTgt spid="5">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3" end="13"/>
                                            </p:txEl>
                                          </p:spTgt>
                                        </p:tgtEl>
                                        <p:attrNameLst>
                                          <p:attrName>style.visibility</p:attrName>
                                        </p:attrNameLst>
                                      </p:cBhvr>
                                      <p:to>
                                        <p:strVal val="visible"/>
                                      </p:to>
                                    </p:set>
                                    <p:animEffect transition="in" filter="fade">
                                      <p:cBhvr>
                                        <p:cTn id="44" dur="500"/>
                                        <p:tgtEl>
                                          <p:spTgt spid="5">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animEffect transition="in" filter="fade">
                                      <p:cBhvr>
                                        <p:cTn id="49" dur="500"/>
                                        <p:tgtEl>
                                          <p:spTgt spid="5">
                                            <p:txEl>
                                              <p:pRg st="15" end="1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
                                            <p:txEl>
                                              <p:pRg st="16" end="16"/>
                                            </p:txEl>
                                          </p:spTgt>
                                        </p:tgtEl>
                                        <p:attrNameLst>
                                          <p:attrName>style.visibility</p:attrName>
                                        </p:attrNameLst>
                                      </p:cBhvr>
                                      <p:to>
                                        <p:strVal val="visible"/>
                                      </p:to>
                                    </p:set>
                                    <p:animEffect transition="in" filter="fade">
                                      <p:cBhvr>
                                        <p:cTn id="52" dur="500"/>
                                        <p:tgtEl>
                                          <p:spTgt spid="5">
                                            <p:txEl>
                                              <p:pRg st="16" end="1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fade">
                                      <p:cBhvr>
                                        <p:cTn id="57" dur="500"/>
                                        <p:tgtEl>
                                          <p:spTgt spid="6">
                                            <p:txEl>
                                              <p:pRg st="0" end="0"/>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Effect transition="in" filter="fade">
                                      <p:cBhvr>
                                        <p:cTn id="60" dur="500"/>
                                        <p:tgtEl>
                                          <p:spTgt spid="6">
                                            <p:txEl>
                                              <p:pRg st="1" end="1"/>
                                            </p:txEl>
                                          </p:spTgt>
                                        </p:tgtEl>
                                      </p:cBhvr>
                                    </p:animEffect>
                                  </p:childTnLst>
                                </p:cTn>
                              </p:par>
                              <p:par>
                                <p:cTn id="61" presetID="1" presetClass="exit"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2" end="2"/>
                                            </p:txEl>
                                          </p:spTgt>
                                        </p:tgtEl>
                                        <p:attrNameLst>
                                          <p:attrName>style.visibility</p:attrName>
                                        </p:attrNameLst>
                                      </p:cBhvr>
                                      <p:to>
                                        <p:strVal val="visible"/>
                                      </p:to>
                                    </p:set>
                                    <p:animEffect transition="in" filter="fade">
                                      <p:cBhvr>
                                        <p:cTn id="67" dur="500"/>
                                        <p:tgtEl>
                                          <p:spTgt spid="6">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
                                            <p:txEl>
                                              <p:pRg st="4" end="4"/>
                                            </p:txEl>
                                          </p:spTgt>
                                        </p:tgtEl>
                                        <p:attrNameLst>
                                          <p:attrName>style.visibility</p:attrName>
                                        </p:attrNameLst>
                                      </p:cBhvr>
                                      <p:to>
                                        <p:strVal val="visible"/>
                                      </p:to>
                                    </p:set>
                                    <p:animEffect transition="in" filter="fade">
                                      <p:cBhvr>
                                        <p:cTn id="72" dur="500"/>
                                        <p:tgtEl>
                                          <p:spTgt spid="6">
                                            <p:txEl>
                                              <p:pRg st="4" end="4"/>
                                            </p:txEl>
                                          </p:spTgt>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6">
                                            <p:txEl>
                                              <p:pRg st="5" end="5"/>
                                            </p:txEl>
                                          </p:spTgt>
                                        </p:tgtEl>
                                        <p:attrNameLst>
                                          <p:attrName>style.visibility</p:attrName>
                                        </p:attrNameLst>
                                      </p:cBhvr>
                                      <p:to>
                                        <p:strVal val="visible"/>
                                      </p:to>
                                    </p:set>
                                    <p:animEffect transition="in" filter="fade">
                                      <p:cBhvr>
                                        <p:cTn id="76" dur="500"/>
                                        <p:tgtEl>
                                          <p:spTgt spid="6">
                                            <p:txEl>
                                              <p:pRg st="5" end="5"/>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6">
                                            <p:txEl>
                                              <p:pRg st="7" end="7"/>
                                            </p:txEl>
                                          </p:spTgt>
                                        </p:tgtEl>
                                        <p:attrNameLst>
                                          <p:attrName>style.visibility</p:attrName>
                                        </p:attrNameLst>
                                      </p:cBhvr>
                                      <p:to>
                                        <p:strVal val="visible"/>
                                      </p:to>
                                    </p:set>
                                    <p:animEffect transition="in" filter="fade">
                                      <p:cBhvr>
                                        <p:cTn id="81" dur="500"/>
                                        <p:tgtEl>
                                          <p:spTgt spid="6">
                                            <p:txEl>
                                              <p:pRg st="7" end="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8" end="8"/>
                                            </p:txEl>
                                          </p:spTgt>
                                        </p:tgtEl>
                                        <p:attrNameLst>
                                          <p:attrName>style.visibility</p:attrName>
                                        </p:attrNameLst>
                                      </p:cBhvr>
                                      <p:to>
                                        <p:strVal val="visible"/>
                                      </p:to>
                                    </p:set>
                                    <p:animEffect transition="in" filter="fade">
                                      <p:cBhvr>
                                        <p:cTn id="86" dur="500"/>
                                        <p:tgtEl>
                                          <p:spTgt spid="6">
                                            <p:txEl>
                                              <p:pRg st="8" end="8"/>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9" end="9"/>
                                            </p:txEl>
                                          </p:spTgt>
                                        </p:tgtEl>
                                        <p:attrNameLst>
                                          <p:attrName>style.visibility</p:attrName>
                                        </p:attrNameLst>
                                      </p:cBhvr>
                                      <p:to>
                                        <p:strVal val="visible"/>
                                      </p:to>
                                    </p:set>
                                    <p:animEffect transition="in" filter="fade">
                                      <p:cBhvr>
                                        <p:cTn id="91" dur="500"/>
                                        <p:tgtEl>
                                          <p:spTgt spid="6">
                                            <p:txEl>
                                              <p:pRg st="9" end="9"/>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10" end="10"/>
                                            </p:txEl>
                                          </p:spTgt>
                                        </p:tgtEl>
                                        <p:attrNameLst>
                                          <p:attrName>style.visibility</p:attrName>
                                        </p:attrNameLst>
                                      </p:cBhvr>
                                      <p:to>
                                        <p:strVal val="visible"/>
                                      </p:to>
                                    </p:set>
                                    <p:animEffect transition="in" filter="fade">
                                      <p:cBhvr>
                                        <p:cTn id="96" dur="500"/>
                                        <p:tgtEl>
                                          <p:spTgt spid="6">
                                            <p:txEl>
                                              <p:pRg st="10" end="1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11" end="11"/>
                                            </p:txEl>
                                          </p:spTgt>
                                        </p:tgtEl>
                                        <p:attrNameLst>
                                          <p:attrName>style.visibility</p:attrName>
                                        </p:attrNameLst>
                                      </p:cBhvr>
                                      <p:to>
                                        <p:strVal val="visible"/>
                                      </p:to>
                                    </p:set>
                                    <p:animEffect transition="in" filter="fade">
                                      <p:cBhvr>
                                        <p:cTn id="101" dur="500"/>
                                        <p:tgtEl>
                                          <p:spTgt spid="6">
                                            <p:txEl>
                                              <p:pRg st="11" end="11"/>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12" end="12"/>
                                            </p:txEl>
                                          </p:spTgt>
                                        </p:tgtEl>
                                        <p:attrNameLst>
                                          <p:attrName>style.visibility</p:attrName>
                                        </p:attrNameLst>
                                      </p:cBhvr>
                                      <p:to>
                                        <p:strVal val="visible"/>
                                      </p:to>
                                    </p:set>
                                    <p:animEffect transition="in" filter="fade">
                                      <p:cBhvr>
                                        <p:cTn id="106" dur="500"/>
                                        <p:tgtEl>
                                          <p:spTgt spid="6">
                                            <p:txEl>
                                              <p:pRg st="12" end="12"/>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6">
                                            <p:txEl>
                                              <p:pRg st="13" end="13"/>
                                            </p:txEl>
                                          </p:spTgt>
                                        </p:tgtEl>
                                        <p:attrNameLst>
                                          <p:attrName>style.visibility</p:attrName>
                                        </p:attrNameLst>
                                      </p:cBhvr>
                                      <p:to>
                                        <p:strVal val="visible"/>
                                      </p:to>
                                    </p:set>
                                    <p:animEffect transition="in" filter="fade">
                                      <p:cBhvr>
                                        <p:cTn id="109" dur="500"/>
                                        <p:tgtEl>
                                          <p:spTgt spid="6">
                                            <p:txEl>
                                              <p:pRg st="13" end="13"/>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6">
                                            <p:txEl>
                                              <p:pRg st="14" end="14"/>
                                            </p:txEl>
                                          </p:spTgt>
                                        </p:tgtEl>
                                        <p:attrNameLst>
                                          <p:attrName>style.visibility</p:attrName>
                                        </p:attrNameLst>
                                      </p:cBhvr>
                                      <p:to>
                                        <p:strVal val="visible"/>
                                      </p:to>
                                    </p:set>
                                    <p:animEffect transition="in" filter="fade">
                                      <p:cBhvr>
                                        <p:cTn id="112" dur="500"/>
                                        <p:tgtEl>
                                          <p:spTgt spid="6">
                                            <p:txEl>
                                              <p:pRg st="14" end="14"/>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6">
                                            <p:txEl>
                                              <p:pRg st="15" end="15"/>
                                            </p:txEl>
                                          </p:spTgt>
                                        </p:tgtEl>
                                        <p:attrNameLst>
                                          <p:attrName>style.visibility</p:attrName>
                                        </p:attrNameLst>
                                      </p:cBhvr>
                                      <p:to>
                                        <p:strVal val="visible"/>
                                      </p:to>
                                    </p:set>
                                    <p:animEffect transition="in" filter="fade">
                                      <p:cBhvr>
                                        <p:cTn id="115" dur="500"/>
                                        <p:tgtEl>
                                          <p:spTgt spid="6">
                                            <p:txEl>
                                              <p:pRg st="15" end="15"/>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
                                            <p:txEl>
                                              <p:pRg st="16" end="16"/>
                                            </p:txEl>
                                          </p:spTgt>
                                        </p:tgtEl>
                                        <p:attrNameLst>
                                          <p:attrName>style.visibility</p:attrName>
                                        </p:attrNameLst>
                                      </p:cBhvr>
                                      <p:to>
                                        <p:strVal val="visible"/>
                                      </p:to>
                                    </p:set>
                                    <p:animEffect transition="in" filter="fade">
                                      <p:cBhvr>
                                        <p:cTn id="120" dur="500"/>
                                        <p:tgtEl>
                                          <p:spTgt spid="6">
                                            <p:txEl>
                                              <p:pRg st="16" end="16"/>
                                            </p:txEl>
                                          </p:spTgt>
                                        </p:tgtEl>
                                      </p:cBhvr>
                                    </p:animEffect>
                                  </p:childTnLst>
                                </p:cTn>
                              </p:par>
                              <p:par>
                                <p:cTn id="121" presetID="10" presetClass="entr" presetSubtype="0" fill="hold" nodeType="withEffect">
                                  <p:stCondLst>
                                    <p:cond delay="0"/>
                                  </p:stCondLst>
                                  <p:childTnLst>
                                    <p:set>
                                      <p:cBhvr>
                                        <p:cTn id="122" dur="1" fill="hold">
                                          <p:stCondLst>
                                            <p:cond delay="0"/>
                                          </p:stCondLst>
                                        </p:cTn>
                                        <p:tgtEl>
                                          <p:spTgt spid="6">
                                            <p:txEl>
                                              <p:pRg st="17" end="17"/>
                                            </p:txEl>
                                          </p:spTgt>
                                        </p:tgtEl>
                                        <p:attrNameLst>
                                          <p:attrName>style.visibility</p:attrName>
                                        </p:attrNameLst>
                                      </p:cBhvr>
                                      <p:to>
                                        <p:strVal val="visible"/>
                                      </p:to>
                                    </p:set>
                                    <p:animEffect transition="in" filter="fade">
                                      <p:cBhvr>
                                        <p:cTn id="123" dur="500"/>
                                        <p:tgtEl>
                                          <p:spTgt spid="6">
                                            <p:txEl>
                                              <p:pRg st="17" end="17"/>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6">
                                            <p:txEl>
                                              <p:pRg st="18" end="18"/>
                                            </p:txEl>
                                          </p:spTgt>
                                        </p:tgtEl>
                                        <p:attrNameLst>
                                          <p:attrName>style.visibility</p:attrName>
                                        </p:attrNameLst>
                                      </p:cBhvr>
                                      <p:to>
                                        <p:strVal val="visible"/>
                                      </p:to>
                                    </p:set>
                                    <p:animEffect transition="in" filter="fade">
                                      <p:cBhvr>
                                        <p:cTn id="126" dur="500"/>
                                        <p:tgtEl>
                                          <p:spTgt spid="6">
                                            <p:txEl>
                                              <p:pRg st="18" end="18"/>
                                            </p:txEl>
                                          </p:spTgt>
                                        </p:tgtEl>
                                      </p:cBhvr>
                                    </p:animEffect>
                                  </p:childTnLst>
                                </p:cTn>
                              </p:par>
                              <p:par>
                                <p:cTn id="127" presetID="10" presetClass="entr" presetSubtype="0" fill="hold" nodeType="withEffect">
                                  <p:stCondLst>
                                    <p:cond delay="0"/>
                                  </p:stCondLst>
                                  <p:childTnLst>
                                    <p:set>
                                      <p:cBhvr>
                                        <p:cTn id="128" dur="1" fill="hold">
                                          <p:stCondLst>
                                            <p:cond delay="0"/>
                                          </p:stCondLst>
                                        </p:cTn>
                                        <p:tgtEl>
                                          <p:spTgt spid="6">
                                            <p:txEl>
                                              <p:pRg st="19" end="19"/>
                                            </p:txEl>
                                          </p:spTgt>
                                        </p:tgtEl>
                                        <p:attrNameLst>
                                          <p:attrName>style.visibility</p:attrName>
                                        </p:attrNameLst>
                                      </p:cBhvr>
                                      <p:to>
                                        <p:strVal val="visible"/>
                                      </p:to>
                                    </p:set>
                                    <p:animEffect transition="in" filter="fade">
                                      <p:cBhvr>
                                        <p:cTn id="129" dur="500"/>
                                        <p:tgtEl>
                                          <p:spTgt spid="6">
                                            <p:txEl>
                                              <p:pRg st="19" end="19"/>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6">
                                            <p:txEl>
                                              <p:pRg st="21" end="21"/>
                                            </p:txEl>
                                          </p:spTgt>
                                        </p:tgtEl>
                                        <p:attrNameLst>
                                          <p:attrName>style.visibility</p:attrName>
                                        </p:attrNameLst>
                                      </p:cBhvr>
                                      <p:to>
                                        <p:strVal val="visible"/>
                                      </p:to>
                                    </p:set>
                                    <p:animEffect transition="in" filter="fade">
                                      <p:cBhvr>
                                        <p:cTn id="134" dur="500"/>
                                        <p:tgtEl>
                                          <p:spTgt spid="6">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200" y="57151"/>
            <a:ext cx="3962400" cy="609600"/>
          </a:xfrm>
        </p:spPr>
        <p:txBody>
          <a:bodyPr/>
          <a:lstStyle/>
          <a:p>
            <a:r>
              <a:rPr lang="en-US" dirty="0"/>
              <a:t>Reuse?</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457200" y="1240976"/>
            <a:ext cx="3384753" cy="3442866"/>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[0]*9</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0=empty, 1=player1, 2=player2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Consolas" panose="020B0609020204030204" pitchFamily="49" charset="0"/>
              </a:rPr>
              <a:t>    # Print the board to show status</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Read int from keyboard</a:t>
            </a:r>
          </a:p>
          <a:p>
            <a:pPr>
              <a:lnSpc>
                <a:spcPct val="107000"/>
              </a:lnSpc>
            </a:pPr>
            <a:r>
              <a:rPr lang="en-US" sz="1200" dirty="0">
                <a:solidFill>
                  <a:srgbClr val="008040"/>
                </a:solidFill>
                <a:latin typeface="Consolas" panose="020B0609020204030204" pitchFamily="49" charset="0"/>
                <a:ea typeface="Calibri" panose="020F0502020204030204" pitchFamily="34" charset="0"/>
                <a:cs typeface="Times New Roman" panose="02020603050405020304" pitchFamily="18" charset="0"/>
              </a:rPr>
              <a:t>    # Error check input and cell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85EA87D2-E62B-4436-A4F3-35E43927C7FA}"/>
              </a:ext>
            </a:extLst>
          </p:cNvPr>
          <p:cNvSpPr/>
          <p:nvPr/>
        </p:nvSpPr>
        <p:spPr>
          <a:xfrm>
            <a:off x="762000" y="3220680"/>
            <a:ext cx="2286000" cy="29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4590E8-D1F3-4354-818C-8B96089FD7E4}"/>
              </a:ext>
            </a:extLst>
          </p:cNvPr>
          <p:cNvSpPr txBox="1"/>
          <p:nvPr/>
        </p:nvSpPr>
        <p:spPr>
          <a:xfrm>
            <a:off x="876300" y="971550"/>
            <a:ext cx="2286000" cy="369332"/>
          </a:xfrm>
          <a:prstGeom prst="rect">
            <a:avLst/>
          </a:prstGeom>
          <a:noFill/>
        </p:spPr>
        <p:txBody>
          <a:bodyPr wrap="square" rtlCol="0">
            <a:spAutoFit/>
          </a:bodyPr>
          <a:lstStyle/>
          <a:p>
            <a:r>
              <a:rPr lang="en-US" b="1" dirty="0">
                <a:solidFill>
                  <a:srgbClr val="FF0000"/>
                </a:solidFill>
              </a:rPr>
              <a:t>Global – collisions?</a:t>
            </a:r>
          </a:p>
        </p:txBody>
      </p:sp>
      <p:sp>
        <p:nvSpPr>
          <p:cNvPr id="9" name="TextBox 8">
            <a:extLst>
              <a:ext uri="{FF2B5EF4-FFF2-40B4-BE49-F238E27FC236}">
                <a16:creationId xmlns:a16="http://schemas.microsoft.com/office/drawing/2014/main" id="{A36BC69B-D3E7-4D0B-B2C0-D1684C201E05}"/>
              </a:ext>
            </a:extLst>
          </p:cNvPr>
          <p:cNvSpPr txBox="1"/>
          <p:nvPr/>
        </p:nvSpPr>
        <p:spPr>
          <a:xfrm>
            <a:off x="2514600" y="3519948"/>
            <a:ext cx="2133600" cy="646331"/>
          </a:xfrm>
          <a:prstGeom prst="rect">
            <a:avLst/>
          </a:prstGeom>
          <a:noFill/>
        </p:spPr>
        <p:txBody>
          <a:bodyPr wrap="square" rtlCol="0">
            <a:spAutoFit/>
          </a:bodyPr>
          <a:lstStyle/>
          <a:p>
            <a:r>
              <a:rPr lang="en-US" b="1" dirty="0">
                <a:solidFill>
                  <a:srgbClr val="FF0000"/>
                </a:solidFill>
              </a:rPr>
              <a:t>Hardcoded to one global board</a:t>
            </a:r>
          </a:p>
        </p:txBody>
      </p:sp>
      <p:sp>
        <p:nvSpPr>
          <p:cNvPr id="10" name="Rectangle 9">
            <a:extLst>
              <a:ext uri="{FF2B5EF4-FFF2-40B4-BE49-F238E27FC236}">
                <a16:creationId xmlns:a16="http://schemas.microsoft.com/office/drawing/2014/main" id="{CE296FCA-EF48-48B4-A2C4-53C688CE7ADA}"/>
              </a:ext>
            </a:extLst>
          </p:cNvPr>
          <p:cNvSpPr/>
          <p:nvPr/>
        </p:nvSpPr>
        <p:spPr>
          <a:xfrm>
            <a:off x="806244" y="2065388"/>
            <a:ext cx="2861187" cy="6089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B9FB73-C971-4F76-BCD9-315BEDBCEDD2}"/>
              </a:ext>
            </a:extLst>
          </p:cNvPr>
          <p:cNvSpPr txBox="1"/>
          <p:nvPr/>
        </p:nvSpPr>
        <p:spPr>
          <a:xfrm>
            <a:off x="3852515" y="1442414"/>
            <a:ext cx="1838631" cy="369332"/>
          </a:xfrm>
          <a:prstGeom prst="rect">
            <a:avLst/>
          </a:prstGeom>
          <a:noFill/>
        </p:spPr>
        <p:txBody>
          <a:bodyPr wrap="square" rtlCol="0">
            <a:spAutoFit/>
          </a:bodyPr>
          <a:lstStyle/>
          <a:p>
            <a:r>
              <a:rPr lang="en-US" b="1" dirty="0">
                <a:solidFill>
                  <a:srgbClr val="FF0000"/>
                </a:solidFill>
              </a:rPr>
              <a:t>Tightly coupled</a:t>
            </a:r>
          </a:p>
        </p:txBody>
      </p:sp>
      <p:sp>
        <p:nvSpPr>
          <p:cNvPr id="13" name="Rectangle 12">
            <a:extLst>
              <a:ext uri="{FF2B5EF4-FFF2-40B4-BE49-F238E27FC236}">
                <a16:creationId xmlns:a16="http://schemas.microsoft.com/office/drawing/2014/main" id="{300BDA6D-AB1A-43E1-AAEF-55C8F93E3F6C}"/>
              </a:ext>
            </a:extLst>
          </p:cNvPr>
          <p:cNvSpPr/>
          <p:nvPr/>
        </p:nvSpPr>
        <p:spPr>
          <a:xfrm>
            <a:off x="5505061" y="202444"/>
            <a:ext cx="3384753" cy="4430124"/>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move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ask_for_move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(player)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1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'won_2'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'Player 2 won'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status == </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00AA00"/>
                </a:solidFill>
                <a:latin typeface="Consolas" panose="020B0609020204030204" pitchFamily="49" charset="0"/>
                <a:ea typeface="Calibri" panose="020F0502020204030204" pitchFamily="34" charset="0"/>
                <a:cs typeface="Consolas" panose="020B0609020204030204" pitchFamily="49" charset="0"/>
              </a:rPr>
              <a:t>'It is a tie'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playing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15" name="TextBox 14">
            <a:extLst>
              <a:ext uri="{FF2B5EF4-FFF2-40B4-BE49-F238E27FC236}">
                <a16:creationId xmlns:a16="http://schemas.microsoft.com/office/drawing/2014/main" id="{159ECEA9-4073-49D6-AAEA-5F3DD1D8A1EE}"/>
              </a:ext>
            </a:extLst>
          </p:cNvPr>
          <p:cNvSpPr txBox="1"/>
          <p:nvPr/>
        </p:nvSpPr>
        <p:spPr>
          <a:xfrm>
            <a:off x="7957281" y="225543"/>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1" name="Rectangle 10">
            <a:extLst>
              <a:ext uri="{FF2B5EF4-FFF2-40B4-BE49-F238E27FC236}">
                <a16:creationId xmlns:a16="http://schemas.microsoft.com/office/drawing/2014/main" id="{888DBAD2-7920-4944-8593-8D46CC049EE8}"/>
              </a:ext>
            </a:extLst>
          </p:cNvPr>
          <p:cNvSpPr/>
          <p:nvPr/>
        </p:nvSpPr>
        <p:spPr>
          <a:xfrm>
            <a:off x="6741469" y="968948"/>
            <a:ext cx="1804219" cy="29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D57E416-1F62-47F3-9B82-5E900EA232F0}"/>
              </a:ext>
            </a:extLst>
          </p:cNvPr>
          <p:cNvCxnSpPr>
            <a:cxnSpLocks/>
            <a:endCxn id="11" idx="1"/>
          </p:cNvCxnSpPr>
          <p:nvPr/>
        </p:nvCxnSpPr>
        <p:spPr>
          <a:xfrm flipV="1">
            <a:off x="3657600" y="1118582"/>
            <a:ext cx="3083869" cy="12513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55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4"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CF23-38E7-491C-8AA0-DF9DD8710E44}"/>
              </a:ext>
            </a:extLst>
          </p:cNvPr>
          <p:cNvSpPr>
            <a:spLocks noGrp="1"/>
          </p:cNvSpPr>
          <p:nvPr>
            <p:ph type="title"/>
          </p:nvPr>
        </p:nvSpPr>
        <p:spPr>
          <a:xfrm>
            <a:off x="76199" y="57151"/>
            <a:ext cx="8912941" cy="609600"/>
          </a:xfrm>
        </p:spPr>
        <p:txBody>
          <a:bodyPr/>
          <a:lstStyle/>
          <a:p>
            <a:r>
              <a:rPr lang="en-US" dirty="0"/>
              <a:t>Evolution to Objects</a:t>
            </a:r>
          </a:p>
        </p:txBody>
      </p:sp>
      <p:sp>
        <p:nvSpPr>
          <p:cNvPr id="4" name="Slide Number Placeholder 3">
            <a:extLst>
              <a:ext uri="{FF2B5EF4-FFF2-40B4-BE49-F238E27FC236}">
                <a16:creationId xmlns:a16="http://schemas.microsoft.com/office/drawing/2014/main" id="{69974E14-FD43-4415-9F90-ABE537B7CBE1}"/>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5D8F609F-03BF-40DB-AA89-80AD471D9BF9}"/>
              </a:ext>
            </a:extLst>
          </p:cNvPr>
          <p:cNvSpPr/>
          <p:nvPr/>
        </p:nvSpPr>
        <p:spPr>
          <a:xfrm>
            <a:off x="2895600" y="1352548"/>
            <a:ext cx="2895600" cy="3276600"/>
          </a:xfrm>
          <a:prstGeom prst="rect">
            <a:avLst/>
          </a:prstGeom>
          <a:solidFill>
            <a:schemeClr val="accent3">
              <a:lumMod val="20000"/>
              <a:lumOff val="80000"/>
            </a:schemeClr>
          </a:solidFill>
          <a:ln>
            <a:solidFill>
              <a:schemeClr val="tx2"/>
            </a:solidFill>
          </a:ln>
        </p:spPr>
        <p:txBody>
          <a:bodyPr wrap="square">
            <a:noAutofit/>
          </a:bodyPr>
          <a:lstStyle/>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brd,move,player_num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[move]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8, 1)</a:t>
            </a: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 5, 2)</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p:txBody>
      </p:sp>
      <p:sp>
        <p:nvSpPr>
          <p:cNvPr id="13" name="Rectangle 12">
            <a:extLst>
              <a:ext uri="{FF2B5EF4-FFF2-40B4-BE49-F238E27FC236}">
                <a16:creationId xmlns:a16="http://schemas.microsoft.com/office/drawing/2014/main" id="{CD011235-997F-4AC0-8BC6-FADB988B6189}"/>
              </a:ext>
            </a:extLst>
          </p:cNvPr>
          <p:cNvSpPr/>
          <p:nvPr/>
        </p:nvSpPr>
        <p:spPr>
          <a:xfrm>
            <a:off x="5867400" y="1352548"/>
            <a:ext cx="3121740" cy="3276601"/>
          </a:xfrm>
          <a:prstGeom prst="rect">
            <a:avLst/>
          </a:prstGeom>
          <a:solidFill>
            <a:schemeClr val="accent3">
              <a:lumMod val="20000"/>
              <a:lumOff val="80000"/>
            </a:schemeClr>
          </a:solidFill>
          <a:ln>
            <a:solidFill>
              <a:schemeClr val="tx2"/>
            </a:solidFill>
          </a:ln>
        </p:spPr>
        <p:txBody>
          <a:bodyPr wrap="square">
            <a:no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0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0,0,0,0,0,0,0,0,0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[move] = player</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.cells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Board()</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board2 = Board()</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board.place_token</a:t>
            </a:r>
            <a:r>
              <a:rPr lang="en-US" sz="10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(8, 1)</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board2.place_token(5, 2)</a:t>
            </a:r>
          </a:p>
        </p:txBody>
      </p:sp>
      <p:sp>
        <p:nvSpPr>
          <p:cNvPr id="15" name="Rectangle 14">
            <a:extLst>
              <a:ext uri="{FF2B5EF4-FFF2-40B4-BE49-F238E27FC236}">
                <a16:creationId xmlns:a16="http://schemas.microsoft.com/office/drawing/2014/main" id="{174BDF9B-E450-46EA-912A-1739219BB4C6}"/>
              </a:ext>
            </a:extLst>
          </p:cNvPr>
          <p:cNvSpPr/>
          <p:nvPr/>
        </p:nvSpPr>
        <p:spPr>
          <a:xfrm>
            <a:off x="137653" y="1352548"/>
            <a:ext cx="2605547" cy="3276599"/>
          </a:xfrm>
          <a:prstGeom prst="rect">
            <a:avLst/>
          </a:prstGeom>
          <a:solidFill>
            <a:schemeClr val="accent3">
              <a:lumMod val="20000"/>
              <a:lumOff val="80000"/>
            </a:schemeClr>
          </a:solidFill>
          <a:ln>
            <a:solidFill>
              <a:schemeClr val="tx2"/>
            </a:solidFill>
          </a:ln>
        </p:spPr>
        <p:txBody>
          <a:bodyPr wrap="square">
            <a:noAutofit/>
          </a:bodyPr>
          <a:lstStyle/>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 = [</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move,player_num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board[move]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player_num</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get_board_status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print_board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(board)</a:t>
            </a: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place_token</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(8, 1)</a:t>
            </a:r>
            <a:endParaRPr lang="en-US" sz="11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4F0CC12-94A7-430B-9279-F9B0F4CA4C93}"/>
              </a:ext>
            </a:extLst>
          </p:cNvPr>
          <p:cNvSpPr txBox="1"/>
          <p:nvPr/>
        </p:nvSpPr>
        <p:spPr>
          <a:xfrm>
            <a:off x="1852699" y="1362246"/>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0" name="TextBox 9">
            <a:extLst>
              <a:ext uri="{FF2B5EF4-FFF2-40B4-BE49-F238E27FC236}">
                <a16:creationId xmlns:a16="http://schemas.microsoft.com/office/drawing/2014/main" id="{CC77B1AE-8A5A-4F70-9663-0732DA2B7F75}"/>
              </a:ext>
            </a:extLst>
          </p:cNvPr>
          <p:cNvSpPr txBox="1"/>
          <p:nvPr/>
        </p:nvSpPr>
        <p:spPr>
          <a:xfrm>
            <a:off x="4843570" y="1352548"/>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1" name="TextBox 10">
            <a:extLst>
              <a:ext uri="{FF2B5EF4-FFF2-40B4-BE49-F238E27FC236}">
                <a16:creationId xmlns:a16="http://schemas.microsoft.com/office/drawing/2014/main" id="{9E8EF8B6-11DA-4FAE-9AE0-5FDFF24B273A}"/>
              </a:ext>
            </a:extLst>
          </p:cNvPr>
          <p:cNvSpPr txBox="1"/>
          <p:nvPr/>
        </p:nvSpPr>
        <p:spPr>
          <a:xfrm>
            <a:off x="8022395" y="1373028"/>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3" name="Rectangle 2">
            <a:extLst>
              <a:ext uri="{FF2B5EF4-FFF2-40B4-BE49-F238E27FC236}">
                <a16:creationId xmlns:a16="http://schemas.microsoft.com/office/drawing/2014/main" id="{57BE4064-5962-4803-9EA1-7B90C9761454}"/>
              </a:ext>
            </a:extLst>
          </p:cNvPr>
          <p:cNvSpPr/>
          <p:nvPr/>
        </p:nvSpPr>
        <p:spPr>
          <a:xfrm>
            <a:off x="2880828" y="1337468"/>
            <a:ext cx="2981907" cy="35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195C8B-1664-49AC-B3EE-BB6AFD3EFC8C}"/>
              </a:ext>
            </a:extLst>
          </p:cNvPr>
          <p:cNvSpPr/>
          <p:nvPr/>
        </p:nvSpPr>
        <p:spPr>
          <a:xfrm>
            <a:off x="5858796" y="1139029"/>
            <a:ext cx="3138947" cy="35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53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7" end="17"/>
                                            </p:txEl>
                                          </p:spTgt>
                                        </p:tgtEl>
                                        <p:attrNameLst>
                                          <p:attrName>style.visibility</p:attrName>
                                        </p:attrNameLst>
                                      </p:cBhvr>
                                      <p:to>
                                        <p:strVal val="visible"/>
                                      </p:to>
                                    </p:set>
                                    <p:animEffect transition="in" filter="fade">
                                      <p:cBhvr>
                                        <p:cTn id="7" dur="500"/>
                                        <p:tgtEl>
                                          <p:spTgt spid="15">
                                            <p:txEl>
                                              <p:pRg st="17"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500"/>
                                        <p:tgtEl>
                                          <p:spTgt spid="5">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500"/>
                                        <p:tgtEl>
                                          <p:spTgt spid="5">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17" end="17"/>
                                            </p:txEl>
                                          </p:spTgt>
                                        </p:tgtEl>
                                        <p:attrNameLst>
                                          <p:attrName>style.visibility</p:attrName>
                                        </p:attrNameLst>
                                      </p:cBhvr>
                                      <p:to>
                                        <p:strVal val="visible"/>
                                      </p:to>
                                    </p:set>
                                    <p:animEffect transition="in" filter="fade">
                                      <p:cBhvr>
                                        <p:cTn id="44" dur="500"/>
                                        <p:tgtEl>
                                          <p:spTgt spid="5">
                                            <p:txEl>
                                              <p:pRg st="17" end="1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1" end="1"/>
                                            </p:txEl>
                                          </p:spTgt>
                                        </p:tgtEl>
                                        <p:attrNameLst>
                                          <p:attrName>style.visibility</p:attrName>
                                        </p:attrNameLst>
                                      </p:cBhvr>
                                      <p:to>
                                        <p:strVal val="visible"/>
                                      </p:to>
                                    </p:set>
                                    <p:animEffect transition="in" filter="fade">
                                      <p:cBhvr>
                                        <p:cTn id="49" dur="500"/>
                                        <p:tgtEl>
                                          <p:spTgt spid="5">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18" end="18"/>
                                            </p:txEl>
                                          </p:spTgt>
                                        </p:tgtEl>
                                        <p:attrNameLst>
                                          <p:attrName>style.visibility</p:attrName>
                                        </p:attrNameLst>
                                      </p:cBhvr>
                                      <p:to>
                                        <p:strVal val="visible"/>
                                      </p:to>
                                    </p:set>
                                    <p:animEffect transition="in" filter="fade">
                                      <p:cBhvr>
                                        <p:cTn id="54" dur="500"/>
                                        <p:tgtEl>
                                          <p:spTgt spid="5">
                                            <p:txEl>
                                              <p:pRg st="18" end="1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3">
                                            <p:txEl>
                                              <p:pRg st="0" end="0"/>
                                            </p:txEl>
                                          </p:spTgt>
                                        </p:tgtEl>
                                        <p:attrNameLst>
                                          <p:attrName>style.visibility</p:attrName>
                                        </p:attrNameLst>
                                      </p:cBhvr>
                                      <p:to>
                                        <p:strVal val="visible"/>
                                      </p:to>
                                    </p:set>
                                    <p:animEffect transition="in" filter="fade">
                                      <p:cBhvr>
                                        <p:cTn id="63" dur="500"/>
                                        <p:tgtEl>
                                          <p:spTgt spid="13">
                                            <p:txEl>
                                              <p:pRg st="0" end="0"/>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xEl>
                                              <p:pRg st="1" end="1"/>
                                            </p:txEl>
                                          </p:spTgt>
                                        </p:tgtEl>
                                        <p:attrNameLst>
                                          <p:attrName>style.visibility</p:attrName>
                                        </p:attrNameLst>
                                      </p:cBhvr>
                                      <p:to>
                                        <p:strVal val="visible"/>
                                      </p:to>
                                    </p:set>
                                    <p:animEffect transition="in" filter="fade">
                                      <p:cBhvr>
                                        <p:cTn id="66" dur="500"/>
                                        <p:tgtEl>
                                          <p:spTgt spid="13">
                                            <p:txEl>
                                              <p:pRg st="1" end="1"/>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3">
                                            <p:txEl>
                                              <p:pRg st="2" end="2"/>
                                            </p:txEl>
                                          </p:spTgt>
                                        </p:tgtEl>
                                        <p:attrNameLst>
                                          <p:attrName>style.visibility</p:attrName>
                                        </p:attrNameLst>
                                      </p:cBhvr>
                                      <p:to>
                                        <p:strVal val="visible"/>
                                      </p:to>
                                    </p:set>
                                    <p:animEffect transition="in" filter="fade">
                                      <p:cBhvr>
                                        <p:cTn id="69" dur="500"/>
                                        <p:tgtEl>
                                          <p:spTgt spid="13">
                                            <p:txEl>
                                              <p:pRg st="2" end="2"/>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13">
                                            <p:txEl>
                                              <p:pRg st="3" end="3"/>
                                            </p:txEl>
                                          </p:spTgt>
                                        </p:tgtEl>
                                        <p:attrNameLst>
                                          <p:attrName>style.visibility</p:attrName>
                                        </p:attrNameLst>
                                      </p:cBhvr>
                                      <p:to>
                                        <p:strVal val="visible"/>
                                      </p:to>
                                    </p:set>
                                    <p:animEffect transition="in" filter="fade">
                                      <p:cBhvr>
                                        <p:cTn id="72" dur="500"/>
                                        <p:tgtEl>
                                          <p:spTgt spid="13">
                                            <p:txEl>
                                              <p:pRg st="3" end="3"/>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3">
                                            <p:txEl>
                                              <p:pRg st="4" end="4"/>
                                            </p:txEl>
                                          </p:spTgt>
                                        </p:tgtEl>
                                        <p:attrNameLst>
                                          <p:attrName>style.visibility</p:attrName>
                                        </p:attrNameLst>
                                      </p:cBhvr>
                                      <p:to>
                                        <p:strVal val="visible"/>
                                      </p:to>
                                    </p:set>
                                    <p:animEffect transition="in" filter="fade">
                                      <p:cBhvr>
                                        <p:cTn id="75" dur="500"/>
                                        <p:tgtEl>
                                          <p:spTgt spid="1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3">
                                            <p:txEl>
                                              <p:pRg st="5" end="5"/>
                                            </p:txEl>
                                          </p:spTgt>
                                        </p:tgtEl>
                                        <p:attrNameLst>
                                          <p:attrName>style.visibility</p:attrName>
                                        </p:attrNameLst>
                                      </p:cBhvr>
                                      <p:to>
                                        <p:strVal val="visible"/>
                                      </p:to>
                                    </p:set>
                                    <p:animEffect transition="in" filter="fade">
                                      <p:cBhvr>
                                        <p:cTn id="80" dur="500"/>
                                        <p:tgtEl>
                                          <p:spTgt spid="13">
                                            <p:txEl>
                                              <p:pRg st="5" end="5"/>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13">
                                            <p:txEl>
                                              <p:pRg st="6" end="6"/>
                                            </p:txEl>
                                          </p:spTgt>
                                        </p:tgtEl>
                                        <p:attrNameLst>
                                          <p:attrName>style.visibility</p:attrName>
                                        </p:attrNameLst>
                                      </p:cBhvr>
                                      <p:to>
                                        <p:strVal val="visible"/>
                                      </p:to>
                                    </p:set>
                                    <p:animEffect transition="in" filter="fade">
                                      <p:cBhvr>
                                        <p:cTn id="83" dur="500"/>
                                        <p:tgtEl>
                                          <p:spTgt spid="13">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3">
                                            <p:txEl>
                                              <p:pRg st="8" end="8"/>
                                            </p:txEl>
                                          </p:spTgt>
                                        </p:tgtEl>
                                        <p:attrNameLst>
                                          <p:attrName>style.visibility</p:attrName>
                                        </p:attrNameLst>
                                      </p:cBhvr>
                                      <p:to>
                                        <p:strVal val="visible"/>
                                      </p:to>
                                    </p:set>
                                    <p:animEffect transition="in" filter="fade">
                                      <p:cBhvr>
                                        <p:cTn id="88" dur="500"/>
                                        <p:tgtEl>
                                          <p:spTgt spid="13">
                                            <p:txEl>
                                              <p:pRg st="8" end="8"/>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13">
                                            <p:txEl>
                                              <p:pRg st="9" end="9"/>
                                            </p:txEl>
                                          </p:spTgt>
                                        </p:tgtEl>
                                        <p:attrNameLst>
                                          <p:attrName>style.visibility</p:attrName>
                                        </p:attrNameLst>
                                      </p:cBhvr>
                                      <p:to>
                                        <p:strVal val="visible"/>
                                      </p:to>
                                    </p:set>
                                    <p:animEffect transition="in" filter="fade">
                                      <p:cBhvr>
                                        <p:cTn id="91" dur="500"/>
                                        <p:tgtEl>
                                          <p:spTgt spid="13">
                                            <p:txEl>
                                              <p:pRg st="9" end="9"/>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13">
                                            <p:txEl>
                                              <p:pRg st="10" end="10"/>
                                            </p:txEl>
                                          </p:spTgt>
                                        </p:tgtEl>
                                        <p:attrNameLst>
                                          <p:attrName>style.visibility</p:attrName>
                                        </p:attrNameLst>
                                      </p:cBhvr>
                                      <p:to>
                                        <p:strVal val="visible"/>
                                      </p:to>
                                    </p:set>
                                    <p:animEffect transition="in" filter="fade">
                                      <p:cBhvr>
                                        <p:cTn id="94" dur="500"/>
                                        <p:tgtEl>
                                          <p:spTgt spid="13">
                                            <p:txEl>
                                              <p:pRg st="10" end="10"/>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13">
                                            <p:txEl>
                                              <p:pRg st="11" end="11"/>
                                            </p:txEl>
                                          </p:spTgt>
                                        </p:tgtEl>
                                        <p:attrNameLst>
                                          <p:attrName>style.visibility</p:attrName>
                                        </p:attrNameLst>
                                      </p:cBhvr>
                                      <p:to>
                                        <p:strVal val="visible"/>
                                      </p:to>
                                    </p:set>
                                    <p:animEffect transition="in" filter="fade">
                                      <p:cBhvr>
                                        <p:cTn id="97" dur="500"/>
                                        <p:tgtEl>
                                          <p:spTgt spid="13">
                                            <p:txEl>
                                              <p:pRg st="11" end="11"/>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13">
                                            <p:txEl>
                                              <p:pRg st="12" end="12"/>
                                            </p:txEl>
                                          </p:spTgt>
                                        </p:tgtEl>
                                        <p:attrNameLst>
                                          <p:attrName>style.visibility</p:attrName>
                                        </p:attrNameLst>
                                      </p:cBhvr>
                                      <p:to>
                                        <p:strVal val="visible"/>
                                      </p:to>
                                    </p:set>
                                    <p:animEffect transition="in" filter="fade">
                                      <p:cBhvr>
                                        <p:cTn id="100" dur="500"/>
                                        <p:tgtEl>
                                          <p:spTgt spid="13">
                                            <p:txEl>
                                              <p:pRg st="12" end="12"/>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3">
                                            <p:txEl>
                                              <p:pRg st="14" end="14"/>
                                            </p:txEl>
                                          </p:spTgt>
                                        </p:tgtEl>
                                        <p:attrNameLst>
                                          <p:attrName>style.visibility</p:attrName>
                                        </p:attrNameLst>
                                      </p:cBhvr>
                                      <p:to>
                                        <p:strVal val="visible"/>
                                      </p:to>
                                    </p:set>
                                    <p:animEffect transition="in" filter="fade">
                                      <p:cBhvr>
                                        <p:cTn id="105" dur="500"/>
                                        <p:tgtEl>
                                          <p:spTgt spid="13">
                                            <p:txEl>
                                              <p:pRg st="14" end="1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3">
                                            <p:txEl>
                                              <p:pRg st="17" end="17"/>
                                            </p:txEl>
                                          </p:spTgt>
                                        </p:tgtEl>
                                        <p:attrNameLst>
                                          <p:attrName>style.visibility</p:attrName>
                                        </p:attrNameLst>
                                      </p:cBhvr>
                                      <p:to>
                                        <p:strVal val="visible"/>
                                      </p:to>
                                    </p:set>
                                    <p:animEffect transition="in" filter="fade">
                                      <p:cBhvr>
                                        <p:cTn id="110" dur="500"/>
                                        <p:tgtEl>
                                          <p:spTgt spid="13">
                                            <p:txEl>
                                              <p:pRg st="17" end="1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13">
                                            <p:txEl>
                                              <p:pRg st="15" end="15"/>
                                            </p:txEl>
                                          </p:spTgt>
                                        </p:tgtEl>
                                        <p:attrNameLst>
                                          <p:attrName>style.visibility</p:attrName>
                                        </p:attrNameLst>
                                      </p:cBhvr>
                                      <p:to>
                                        <p:strVal val="visible"/>
                                      </p:to>
                                    </p:set>
                                    <p:animEffect transition="in" filter="fade">
                                      <p:cBhvr>
                                        <p:cTn id="115" dur="500"/>
                                        <p:tgtEl>
                                          <p:spTgt spid="13">
                                            <p:txEl>
                                              <p:pRg st="15" end="15"/>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3">
                                            <p:txEl>
                                              <p:pRg st="18" end="18"/>
                                            </p:txEl>
                                          </p:spTgt>
                                        </p:tgtEl>
                                        <p:attrNameLst>
                                          <p:attrName>style.visibility</p:attrName>
                                        </p:attrNameLst>
                                      </p:cBhvr>
                                      <p:to>
                                        <p:strVal val="visible"/>
                                      </p:to>
                                    </p:set>
                                    <p:animEffect transition="in" filter="fade">
                                      <p:cBhvr>
                                        <p:cTn id="120" dur="500"/>
                                        <p:tgtEl>
                                          <p:spTgt spid="1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12718</TotalTime>
  <Words>3321</Words>
  <Application>Microsoft Office PowerPoint</Application>
  <PresentationFormat>On-screen Show (16:9)</PresentationFormat>
  <Paragraphs>567</Paragraphs>
  <Slides>18</Slides>
  <Notes>16</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18</vt:i4>
      </vt:variant>
    </vt:vector>
  </HeadingPairs>
  <TitlesOfParts>
    <vt:vector size="30" baseType="lpstr">
      <vt:lpstr>Arial</vt:lpstr>
      <vt:lpstr>Bradley Hand ITC</vt:lpstr>
      <vt:lpstr>Calibri</vt:lpstr>
      <vt:lpstr>Consolas</vt:lpstr>
      <vt:lpstr>Palatino Linotype</vt:lpstr>
      <vt:lpstr>First Slide</vt:lpstr>
      <vt:lpstr>Additional Material</vt:lpstr>
      <vt:lpstr>Class</vt:lpstr>
      <vt:lpstr>Tinker</vt:lpstr>
      <vt:lpstr>Exercise</vt:lpstr>
      <vt:lpstr>Solution</vt:lpstr>
      <vt:lpstr>Quiz</vt:lpstr>
      <vt:lpstr>Tic Tac Toe Example</vt:lpstr>
      <vt:lpstr>See Also</vt:lpstr>
      <vt:lpstr>What objects do you see?</vt:lpstr>
      <vt:lpstr>K.I.S.S</vt:lpstr>
      <vt:lpstr>Information Types</vt:lpstr>
      <vt:lpstr>Functions</vt:lpstr>
      <vt:lpstr>Game Logic</vt:lpstr>
      <vt:lpstr>Reuse?</vt:lpstr>
      <vt:lpstr>Evolution to Objects</vt:lpstr>
      <vt:lpstr>What can the objects DO?</vt:lpstr>
      <vt:lpstr>Informal Design</vt:lpstr>
      <vt:lpstr>UML</vt:lpstr>
      <vt:lpstr>The User</vt:lpstr>
      <vt:lpstr>Board</vt:lpstr>
      <vt:lpstr>Unit Tests</vt:lpstr>
      <vt:lpstr>Player</vt:lpstr>
      <vt:lpstr>Types of Players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445</cp:revision>
  <cp:lastPrinted>2018-07-29T22:11:05Z</cp:lastPrinted>
  <dcterms:created xsi:type="dcterms:W3CDTF">2015-07-04T21:12:26Z</dcterms:created>
  <dcterms:modified xsi:type="dcterms:W3CDTF">2020-04-01T13:58:43Z</dcterms:modified>
</cp:coreProperties>
</file>